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832" r:id="rId2"/>
    <p:sldMasterId id="2147483964" r:id="rId3"/>
  </p:sldMasterIdLst>
  <p:notesMasterIdLst>
    <p:notesMasterId r:id="rId69"/>
  </p:notesMasterIdLst>
  <p:sldIdLst>
    <p:sldId id="380" r:id="rId4"/>
    <p:sldId id="393" r:id="rId5"/>
    <p:sldId id="291" r:id="rId6"/>
    <p:sldId id="292" r:id="rId7"/>
    <p:sldId id="410" r:id="rId8"/>
    <p:sldId id="409" r:id="rId9"/>
    <p:sldId id="411" r:id="rId10"/>
    <p:sldId id="412" r:id="rId11"/>
    <p:sldId id="364" r:id="rId12"/>
    <p:sldId id="422" r:id="rId13"/>
    <p:sldId id="423" r:id="rId14"/>
    <p:sldId id="379" r:id="rId15"/>
    <p:sldId id="391" r:id="rId16"/>
    <p:sldId id="300" r:id="rId17"/>
    <p:sldId id="301" r:id="rId18"/>
    <p:sldId id="297" r:id="rId19"/>
    <p:sldId id="390" r:id="rId20"/>
    <p:sldId id="306" r:id="rId21"/>
    <p:sldId id="350" r:id="rId22"/>
    <p:sldId id="351" r:id="rId23"/>
    <p:sldId id="397" r:id="rId24"/>
    <p:sldId id="416" r:id="rId25"/>
    <p:sldId id="424" r:id="rId26"/>
    <p:sldId id="425" r:id="rId27"/>
    <p:sldId id="398" r:id="rId28"/>
    <p:sldId id="399" r:id="rId29"/>
    <p:sldId id="426" r:id="rId30"/>
    <p:sldId id="413" r:id="rId31"/>
    <p:sldId id="308" r:id="rId32"/>
    <p:sldId id="400" r:id="rId33"/>
    <p:sldId id="309" r:id="rId34"/>
    <p:sldId id="383" r:id="rId35"/>
    <p:sldId id="414" r:id="rId36"/>
    <p:sldId id="419" r:id="rId37"/>
    <p:sldId id="420" r:id="rId38"/>
    <p:sldId id="421" r:id="rId39"/>
    <p:sldId id="313" r:id="rId40"/>
    <p:sldId id="293" r:id="rId41"/>
    <p:sldId id="336" r:id="rId42"/>
    <p:sldId id="385" r:id="rId43"/>
    <p:sldId id="388" r:id="rId44"/>
    <p:sldId id="341" r:id="rId45"/>
    <p:sldId id="343" r:id="rId46"/>
    <p:sldId id="344" r:id="rId47"/>
    <p:sldId id="417" r:id="rId48"/>
    <p:sldId id="389" r:id="rId49"/>
    <p:sldId id="356" r:id="rId50"/>
    <p:sldId id="392" r:id="rId51"/>
    <p:sldId id="361" r:id="rId52"/>
    <p:sldId id="365" r:id="rId53"/>
    <p:sldId id="367" r:id="rId54"/>
    <p:sldId id="378" r:id="rId55"/>
    <p:sldId id="368" r:id="rId56"/>
    <p:sldId id="369" r:id="rId57"/>
    <p:sldId id="374" r:id="rId58"/>
    <p:sldId id="373" r:id="rId59"/>
    <p:sldId id="402" r:id="rId60"/>
    <p:sldId id="404" r:id="rId61"/>
    <p:sldId id="403" r:id="rId62"/>
    <p:sldId id="405" r:id="rId63"/>
    <p:sldId id="408" r:id="rId64"/>
    <p:sldId id="418" r:id="rId65"/>
    <p:sldId id="406" r:id="rId66"/>
    <p:sldId id="407" r:id="rId67"/>
    <p:sldId id="286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8000"/>
    <a:srgbClr val="0033CC"/>
    <a:srgbClr val="CCFFCC"/>
    <a:srgbClr val="990000"/>
    <a:srgbClr val="66FFCC"/>
    <a:srgbClr val="00B0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796" autoAdjust="0"/>
  </p:normalViewPr>
  <p:slideViewPr>
    <p:cSldViewPr showGuides="1">
      <p:cViewPr varScale="1">
        <p:scale>
          <a:sx n="60" d="100"/>
          <a:sy n="60" d="100"/>
        </p:scale>
        <p:origin x="84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1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7DB4CF7-B275-43FD-99B8-906FCCCE18DD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710731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B72EF-9389-4A6E-A20E-736FAF9D258B}" type="slidenum">
              <a:rPr lang="en-US" altLang="fa-IR" smtClean="0"/>
              <a:pPr>
                <a:spcBef>
                  <a:spcPct val="0"/>
                </a:spcBef>
              </a:pPr>
              <a:t>1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282993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3AEA5EA-F632-4231-9B35-EFA2E4B6ADA0}" type="slidenum">
              <a:rPr lang="en-US" altLang="fa-IR" smtClean="0"/>
              <a:pPr>
                <a:spcBef>
                  <a:spcPct val="0"/>
                </a:spcBef>
              </a:pPr>
              <a:t>10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203295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956A5F-F4D2-4FEE-8ED7-1231D372B8F0}" type="slidenum">
              <a:rPr lang="en-US" altLang="fa-IR" smtClean="0"/>
              <a:pPr>
                <a:spcBef>
                  <a:spcPct val="0"/>
                </a:spcBef>
              </a:pPr>
              <a:t>11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2132527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1C5D5E-5339-4A39-8766-60E1DDC28429}" type="slidenum">
              <a:rPr lang="en-US" altLang="fa-IR" smtClean="0"/>
              <a:pPr>
                <a:spcBef>
                  <a:spcPct val="0"/>
                </a:spcBef>
              </a:pPr>
              <a:t>12</a:t>
            </a:fld>
            <a:endParaRPr lang="en-US" altLang="fa-IR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5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146EAD-3D86-494B-A1E4-E8C862D75EA1}" type="slidenum">
              <a:rPr lang="en-US" altLang="fa-IR" smtClean="0"/>
              <a:pPr>
                <a:spcBef>
                  <a:spcPct val="0"/>
                </a:spcBef>
              </a:pPr>
              <a:t>13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332635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638F8C-A1B6-4A53-8E45-00805AEFC802}" type="slidenum">
              <a:rPr lang="en-US" altLang="fa-IR" smtClean="0"/>
              <a:pPr>
                <a:spcBef>
                  <a:spcPct val="0"/>
                </a:spcBef>
              </a:pPr>
              <a:t>14</a:t>
            </a:fld>
            <a:endParaRPr lang="en-US" altLang="fa-IR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7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C9B2EF-943A-4E5A-924A-CFE566695314}" type="slidenum">
              <a:rPr lang="en-US" altLang="fa-IR" smtClean="0"/>
              <a:pPr>
                <a:spcBef>
                  <a:spcPct val="0"/>
                </a:spcBef>
              </a:pPr>
              <a:t>15</a:t>
            </a:fld>
            <a:endParaRPr lang="en-US" altLang="fa-IR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1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710F36-0492-4A79-8B62-E62485CFC25E}" type="slidenum">
              <a:rPr lang="en-US" altLang="fa-IR" smtClean="0"/>
              <a:pPr>
                <a:spcBef>
                  <a:spcPct val="0"/>
                </a:spcBef>
              </a:pPr>
              <a:t>16</a:t>
            </a:fld>
            <a:endParaRPr lang="en-US" altLang="fa-IR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fa-IR" dirty="0" smtClean="0">
                <a:cs typeface="Arial" panose="020B0604020202020204" pitchFamily="34" charset="0"/>
              </a:rPr>
              <a:t>Cyclone III devices feature OCT to provide I/O impedance matching and termination capabilities.</a:t>
            </a:r>
          </a:p>
          <a:p>
            <a:pPr eaLnBrk="1" hangingPunct="1"/>
            <a:r>
              <a:rPr lang="en-US" altLang="fa-IR" dirty="0" smtClean="0">
                <a:cs typeface="Arial" panose="020B0604020202020204" pitchFamily="34" charset="0"/>
              </a:rPr>
              <a:t>OCT helps to prevent reflections and maintain signal integrity while minimizing the need for</a:t>
            </a:r>
          </a:p>
          <a:p>
            <a:pPr eaLnBrk="1" hangingPunct="1"/>
            <a:r>
              <a:rPr lang="en-US" altLang="fa-IR" dirty="0" smtClean="0">
                <a:cs typeface="Arial" panose="020B0604020202020204" pitchFamily="34" charset="0"/>
              </a:rPr>
              <a:t>external resistors in high pin-count ball grid array (</a:t>
            </a:r>
            <a:r>
              <a:rPr lang="en-US" altLang="fa-IR" dirty="0" err="1" smtClean="0">
                <a:cs typeface="Arial" panose="020B0604020202020204" pitchFamily="34" charset="0"/>
              </a:rPr>
              <a:t>BGA</a:t>
            </a:r>
            <a:r>
              <a:rPr lang="en-US" altLang="fa-IR" dirty="0" smtClean="0">
                <a:cs typeface="Arial" panose="020B0604020202020204" pitchFamily="34" charset="0"/>
              </a:rPr>
              <a:t>) packages.</a:t>
            </a:r>
          </a:p>
        </p:txBody>
      </p:sp>
    </p:spTree>
    <p:extLst>
      <p:ext uri="{BB962C8B-B14F-4D97-AF65-F5344CB8AC3E}">
        <p14:creationId xmlns:p14="http://schemas.microsoft.com/office/powerpoint/2010/main" val="865052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E53FEE-971F-4AB6-977D-A260475DE511}" type="slidenum">
              <a:rPr lang="en-US" altLang="fa-IR" smtClean="0"/>
              <a:pPr>
                <a:spcBef>
                  <a:spcPct val="0"/>
                </a:spcBef>
              </a:pPr>
              <a:t>17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104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8EEDEA-AE7E-4BC0-BD55-721AF0711E81}" type="slidenum">
              <a:rPr lang="en-US" altLang="fa-IR" smtClean="0"/>
              <a:pPr>
                <a:spcBef>
                  <a:spcPct val="0"/>
                </a:spcBef>
              </a:pPr>
              <a:t>18</a:t>
            </a:fld>
            <a:endParaRPr lang="en-US" altLang="fa-IR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7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B23E03-ADDB-4E02-AA2F-71E1923CCF31}" type="slidenum">
              <a:rPr lang="en-US" altLang="fa-IR" smtClean="0"/>
              <a:pPr>
                <a:spcBef>
                  <a:spcPct val="0"/>
                </a:spcBef>
              </a:pPr>
              <a:t>19</a:t>
            </a:fld>
            <a:endParaRPr lang="en-US" altLang="fa-IR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6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D562B8-73CA-4750-A160-2E9976CFBF3A}" type="slidenum">
              <a:rPr lang="en-US" altLang="fa-IR" smtClean="0"/>
              <a:pPr>
                <a:spcBef>
                  <a:spcPct val="0"/>
                </a:spcBef>
              </a:pPr>
              <a:t>2</a:t>
            </a:fld>
            <a:endParaRPr lang="en-US" altLang="fa-IR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15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AB8B6B-C156-4555-8FBB-EAD6DF986092}" type="slidenum">
              <a:rPr lang="en-US" altLang="fa-IR" smtClean="0"/>
              <a:pPr>
                <a:spcBef>
                  <a:spcPct val="0"/>
                </a:spcBef>
              </a:pPr>
              <a:t>20</a:t>
            </a:fld>
            <a:endParaRPr lang="en-US" altLang="fa-IR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1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480822-6B39-43EA-9CC0-CE1DA5F1D02D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60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967079-24D6-4A67-8E7A-0A7BD1F6A039}" type="slidenum">
              <a:rPr lang="en-US" altLang="fa-IR" smtClean="0"/>
              <a:pPr>
                <a:spcBef>
                  <a:spcPct val="0"/>
                </a:spcBef>
              </a:pPr>
              <a:t>28</a:t>
            </a:fld>
            <a:endParaRPr lang="en-US" altLang="fa-IR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9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967079-24D6-4A67-8E7A-0A7BD1F6A039}" type="slidenum">
              <a:rPr lang="en-US" altLang="fa-IR" smtClean="0"/>
              <a:pPr>
                <a:spcBef>
                  <a:spcPct val="0"/>
                </a:spcBef>
              </a:pPr>
              <a:t>29</a:t>
            </a:fld>
            <a:endParaRPr lang="en-US" altLang="fa-IR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52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1ABDE4-965E-4838-8954-94839EC016DC}" type="slidenum">
              <a:rPr lang="en-US" altLang="fa-IR" smtClean="0"/>
              <a:pPr>
                <a:spcBef>
                  <a:spcPct val="0"/>
                </a:spcBef>
              </a:pPr>
              <a:t>31</a:t>
            </a:fld>
            <a:endParaRPr lang="en-US" altLang="fa-IR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31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BB8DB1-FAA8-4C59-ABC6-04C24A869C62}" type="slidenum">
              <a:rPr lang="en-US" altLang="fa-IR" smtClean="0"/>
              <a:pPr>
                <a:spcBef>
                  <a:spcPct val="0"/>
                </a:spcBef>
              </a:pPr>
              <a:t>32</a:t>
            </a:fld>
            <a:endParaRPr lang="en-US" altLang="fa-IR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07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E2CE12-199F-4D8C-8400-4E60836D236C}" type="slidenum">
              <a:rPr lang="en-US" altLang="fa-IR" smtClean="0"/>
              <a:pPr>
                <a:spcBef>
                  <a:spcPct val="0"/>
                </a:spcBef>
              </a:pPr>
              <a:t>33</a:t>
            </a:fld>
            <a:endParaRPr lang="en-US" altLang="fa-IR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02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080AD8-6487-4F95-9083-DBCBA6D6AB1D}" type="slidenum">
              <a:rPr lang="en-US" altLang="fa-IR" smtClean="0"/>
              <a:pPr>
                <a:spcBef>
                  <a:spcPct val="0"/>
                </a:spcBef>
              </a:pPr>
              <a:t>37</a:t>
            </a:fld>
            <a:endParaRPr lang="en-US" altLang="fa-I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71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C7F0FF-2453-4D5B-8BB0-3DA83833FF5B}" type="slidenum">
              <a:rPr lang="en-US" altLang="fa-IR" smtClean="0"/>
              <a:pPr>
                <a:spcBef>
                  <a:spcPct val="0"/>
                </a:spcBef>
              </a:pPr>
              <a:t>38</a:t>
            </a:fld>
            <a:endParaRPr lang="en-US" altLang="fa-IR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17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43BCE4-EBF0-43A2-8EAF-7D199359CA03}" type="slidenum">
              <a:rPr lang="en-US" altLang="fa-IR" smtClean="0"/>
              <a:pPr>
                <a:spcBef>
                  <a:spcPct val="0"/>
                </a:spcBef>
              </a:pPr>
              <a:t>39</a:t>
            </a:fld>
            <a:endParaRPr lang="en-US" altLang="fa-IR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5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57CEE0-96FB-4A54-B862-E2FEFB2C0998}" type="slidenum">
              <a:rPr lang="en-US" altLang="fa-IR" smtClean="0"/>
              <a:pPr>
                <a:spcBef>
                  <a:spcPct val="0"/>
                </a:spcBef>
              </a:pPr>
              <a:t>3</a:t>
            </a:fld>
            <a:endParaRPr lang="en-US" altLang="fa-I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43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F6C68D-3418-40DF-AC50-293759A254E8}" type="slidenum">
              <a:rPr lang="en-US" altLang="fa-IR" smtClean="0"/>
              <a:pPr>
                <a:spcBef>
                  <a:spcPct val="0"/>
                </a:spcBef>
              </a:pPr>
              <a:t>40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3387500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046244-3D46-4898-AD5F-4101766E5A9B}" type="slidenum">
              <a:rPr lang="en-US" altLang="fa-IR" smtClean="0"/>
              <a:pPr>
                <a:spcBef>
                  <a:spcPct val="0"/>
                </a:spcBef>
              </a:pPr>
              <a:t>41</a:t>
            </a:fld>
            <a:endParaRPr lang="en-US" altLang="fa-IR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48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CEFBC9-A590-4AB9-8BFF-3179ADB657C7}" type="slidenum">
              <a:rPr lang="en-US" altLang="fa-IR" smtClean="0"/>
              <a:pPr>
                <a:spcBef>
                  <a:spcPct val="0"/>
                </a:spcBef>
              </a:pPr>
              <a:t>42</a:t>
            </a:fld>
            <a:endParaRPr lang="en-US" altLang="fa-IR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20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7734E-C61E-4A2A-9AFB-55109DEE4C00}" type="slidenum">
              <a:rPr lang="en-US" altLang="fa-IR" smtClean="0"/>
              <a:pPr>
                <a:spcBef>
                  <a:spcPct val="0"/>
                </a:spcBef>
              </a:pPr>
              <a:t>43</a:t>
            </a:fld>
            <a:endParaRPr lang="en-US" altLang="fa-IR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47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1C48C2-EFBB-451C-9FEB-55DE5D710903}" type="slidenum">
              <a:rPr lang="en-US" altLang="fa-IR" smtClean="0"/>
              <a:pPr>
                <a:spcBef>
                  <a:spcPct val="0"/>
                </a:spcBef>
              </a:pPr>
              <a:t>44</a:t>
            </a:fld>
            <a:endParaRPr lang="en-US" altLang="fa-IR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23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A3B702-329A-4F19-B3DE-AE9F75DD026A}" type="slidenum">
              <a:rPr lang="en-US" altLang="fa-IR" smtClean="0"/>
              <a:pPr>
                <a:spcBef>
                  <a:spcPct val="0"/>
                </a:spcBef>
              </a:pPr>
              <a:t>46</a:t>
            </a:fld>
            <a:endParaRPr lang="en-US" altLang="fa-IR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27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319D78-6302-46B3-9AEC-FF4F1A990A11}" type="slidenum">
              <a:rPr lang="en-US" altLang="fa-IR" smtClean="0"/>
              <a:pPr>
                <a:spcBef>
                  <a:spcPct val="0"/>
                </a:spcBef>
              </a:pPr>
              <a:t>47</a:t>
            </a:fld>
            <a:endParaRPr lang="en-US" altLang="fa-IR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5543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>
              <a:cs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AB2E62-2309-4B48-A014-10113F256FF5}" type="slidenum">
              <a:rPr lang="en-US" altLang="fa-IR" smtClean="0"/>
              <a:pPr>
                <a:spcBef>
                  <a:spcPct val="0"/>
                </a:spcBef>
              </a:pPr>
              <a:t>48</a:t>
            </a:fld>
            <a:endParaRPr lang="en-US" altLang="fa-IR" smtClean="0"/>
          </a:p>
        </p:txBody>
      </p:sp>
    </p:spTree>
    <p:extLst>
      <p:ext uri="{BB962C8B-B14F-4D97-AF65-F5344CB8AC3E}">
        <p14:creationId xmlns:p14="http://schemas.microsoft.com/office/powerpoint/2010/main" val="87039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B12136-B06F-48DE-9434-E18E4E92CC28}" type="slidenum">
              <a:rPr lang="en-US" altLang="fa-IR" smtClean="0"/>
              <a:pPr>
                <a:spcBef>
                  <a:spcPct val="0"/>
                </a:spcBef>
              </a:pPr>
              <a:t>49</a:t>
            </a:fld>
            <a:endParaRPr lang="en-US" altLang="fa-I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965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6A36C2-F0BC-407A-833A-D7CE99A3D64A}" type="slidenum">
              <a:rPr lang="en-US" altLang="fa-IR" smtClean="0"/>
              <a:pPr>
                <a:spcBef>
                  <a:spcPct val="0"/>
                </a:spcBef>
              </a:pPr>
              <a:t>50</a:t>
            </a:fld>
            <a:endParaRPr lang="en-US" altLang="fa-I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62D1-44F0-42D9-B62E-4B15FA8ED981}" type="slidenum">
              <a:rPr lang="en-US" altLang="fa-IR" smtClean="0"/>
              <a:pPr>
                <a:spcBef>
                  <a:spcPct val="0"/>
                </a:spcBef>
              </a:pPr>
              <a:t>4</a:t>
            </a:fld>
            <a:endParaRPr lang="en-US" altLang="fa-IR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00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6A1644-5B34-4F96-A8F8-69297A5327E8}" type="slidenum">
              <a:rPr lang="en-US" altLang="fa-IR" smtClean="0"/>
              <a:pPr>
                <a:spcBef>
                  <a:spcPct val="0"/>
                </a:spcBef>
              </a:pPr>
              <a:t>51</a:t>
            </a:fld>
            <a:endParaRPr lang="en-US" altLang="fa-IR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926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982251-1FFB-4578-8FB8-8D7AB872FFAD}" type="slidenum">
              <a:rPr lang="en-US" altLang="fa-IR" smtClean="0"/>
              <a:pPr>
                <a:spcBef>
                  <a:spcPct val="0"/>
                </a:spcBef>
              </a:pPr>
              <a:t>52</a:t>
            </a:fld>
            <a:endParaRPr lang="en-US" altLang="fa-I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65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00BACC-0A14-434F-BDFF-A2211877FF96}" type="slidenum">
              <a:rPr lang="en-US" altLang="fa-IR" smtClean="0"/>
              <a:pPr>
                <a:spcBef>
                  <a:spcPct val="0"/>
                </a:spcBef>
              </a:pPr>
              <a:t>53</a:t>
            </a:fld>
            <a:endParaRPr lang="en-US" altLang="fa-IR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14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54783E-2F0A-47A6-9895-9AD19C5435C2}" type="slidenum">
              <a:rPr lang="en-US" altLang="fa-IR" smtClean="0"/>
              <a:pPr>
                <a:spcBef>
                  <a:spcPct val="0"/>
                </a:spcBef>
              </a:pPr>
              <a:t>54</a:t>
            </a:fld>
            <a:endParaRPr lang="en-US" altLang="fa-IR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38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B0D594-6A35-4138-B398-C60A985A8AFD}" type="slidenum">
              <a:rPr lang="en-US" altLang="fa-IR" smtClean="0"/>
              <a:pPr>
                <a:spcBef>
                  <a:spcPct val="0"/>
                </a:spcBef>
              </a:pPr>
              <a:t>55</a:t>
            </a:fld>
            <a:endParaRPr lang="en-US" altLang="fa-IR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49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FD782C-73E1-4651-A02A-4D5F01B8BB10}" type="slidenum">
              <a:rPr lang="en-US" altLang="fa-IR" smtClean="0"/>
              <a:pPr>
                <a:spcBef>
                  <a:spcPct val="0"/>
                </a:spcBef>
              </a:pPr>
              <a:t>56</a:t>
            </a:fld>
            <a:endParaRPr lang="en-US" altLang="fa-I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00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83E5CB-742A-41A2-B352-09F8450F52C6}" type="slidenum">
              <a:rPr lang="en-US" altLang="fa-IR" smtClean="0"/>
              <a:pPr>
                <a:spcBef>
                  <a:spcPct val="0"/>
                </a:spcBef>
              </a:pPr>
              <a:t>65</a:t>
            </a:fld>
            <a:endParaRPr lang="en-US" altLang="fa-IR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8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62D1-44F0-42D9-B62E-4B15FA8ED981}" type="slidenum">
              <a:rPr lang="en-US" altLang="fa-IR" smtClean="0"/>
              <a:pPr>
                <a:spcBef>
                  <a:spcPct val="0"/>
                </a:spcBef>
              </a:pPr>
              <a:t>5</a:t>
            </a:fld>
            <a:endParaRPr lang="en-US" altLang="fa-IR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5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62D1-44F0-42D9-B62E-4B15FA8ED981}" type="slidenum">
              <a:rPr lang="en-US" altLang="fa-IR" smtClean="0"/>
              <a:pPr>
                <a:spcBef>
                  <a:spcPct val="0"/>
                </a:spcBef>
              </a:pPr>
              <a:t>6</a:t>
            </a:fld>
            <a:endParaRPr lang="en-US" altLang="fa-IR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2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62D1-44F0-42D9-B62E-4B15FA8ED981}" type="slidenum">
              <a:rPr lang="en-US" altLang="fa-IR" smtClean="0"/>
              <a:pPr>
                <a:spcBef>
                  <a:spcPct val="0"/>
                </a:spcBef>
              </a:pPr>
              <a:t>7</a:t>
            </a:fld>
            <a:endParaRPr lang="en-US" altLang="fa-IR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1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62D1-44F0-42D9-B62E-4B15FA8ED981}" type="slidenum">
              <a:rPr lang="en-US" altLang="fa-IR" smtClean="0"/>
              <a:pPr>
                <a:spcBef>
                  <a:spcPct val="0"/>
                </a:spcBef>
              </a:pPr>
              <a:t>8</a:t>
            </a:fld>
            <a:endParaRPr lang="en-US" altLang="fa-IR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11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A633B7-82A9-4E21-82A5-5D83F6DC5A2E}" type="slidenum">
              <a:rPr lang="en-US" altLang="fa-IR" smtClean="0"/>
              <a:pPr>
                <a:spcBef>
                  <a:spcPct val="0"/>
                </a:spcBef>
              </a:pPr>
              <a:t>9</a:t>
            </a:fld>
            <a:endParaRPr lang="en-US" altLang="fa-IR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7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fa-IR" altLang="fa-IR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a-IR" altLang="fa-IR" sz="1300" smtClean="0"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fa-IR" altLang="fa-IR" sz="2400" smtClean="0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97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60E56-3544-46B9-AFC9-8EAFC218C014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88373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4EED8-84DD-413B-AB69-1C135206B2C4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619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/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15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 sz="3200"/>
            </a:lvl1pPr>
            <a:lvl2pPr marL="990600" indent="-533400" algn="r" rtl="1">
              <a:buFont typeface="Wingdings" pitchFamily="2" charset="2"/>
              <a:buChar char="q"/>
              <a:defRPr sz="2800"/>
            </a:lvl2pPr>
            <a:lvl3pPr algn="r" rtl="1">
              <a:defRPr sz="2400"/>
            </a:lvl3pPr>
            <a:lvl4pPr algn="r" rtl="1">
              <a:defRPr sz="2000"/>
            </a:lvl4pPr>
            <a:lvl5pPr algn="r" rtl="1"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D50ED-011E-49EE-AD0F-3CF2D1E2DD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88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9A3C3-6CF4-4B5B-BA03-2AD8920E1F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107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47325-843D-4004-B2AF-4C0694C830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434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F2BF0-92FF-431D-BEB2-473781AC9F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58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A3264-79B3-46CF-8DD4-E316AEB818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768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AA301-438E-4EC2-BC90-4C5F6DAE32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083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B0CD9-BE85-4ECA-8FD9-104D47F85A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55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2B4C2-DC43-4575-8998-4A601A46D7A3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942485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D33A6-0E87-4E1C-868F-A2D55B66BC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69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42A7A-7C0E-460E-8BAC-E6924B7B6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990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CE16E-54A3-443E-982E-C39EDA60DF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04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/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4843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 sz="3200"/>
            </a:lvl1pPr>
            <a:lvl2pPr marL="990600" indent="-533400" algn="r" rtl="1">
              <a:buFont typeface="Wingdings" pitchFamily="2" charset="2"/>
              <a:buChar char="q"/>
              <a:defRPr sz="2800"/>
            </a:lvl2pPr>
            <a:lvl3pPr algn="r" rtl="1">
              <a:defRPr sz="2400"/>
            </a:lvl3pPr>
            <a:lvl4pPr algn="r" rtl="1">
              <a:defRPr sz="2000"/>
            </a:lvl4pPr>
            <a:lvl5pPr algn="r" rtl="1"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99B80-BBC6-4923-BFC8-1F9F33FB645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60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53937-9BB9-40F9-91CC-AA18D07A997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28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62F42-27CD-4FAE-980F-036FB842720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04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A8987-0481-4125-8D8E-5349E5ED43B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938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DF614-C5FC-4C55-9C5E-2FC3F43DAA2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1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1604E-36EC-4446-8875-EAC9227CF53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5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0DCC9-BD8E-4CE8-B61B-DEC5A6A4F7FC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560356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E4B2D-55AB-4F40-AA53-BC8A8F37BC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50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CAD4C-35F9-4F58-AFCD-D4C0B8B4BB2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63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63B20-E380-4E93-A7BB-980790A99E0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59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43088-D7AB-4EC4-AFD5-0E79AD7638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54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>
                <a:solidFill>
                  <a:srgbClr val="000000"/>
                </a:solidFill>
              </a:rPr>
              <a:t>مرتضي صاحب الزماني</a:t>
            </a:r>
            <a:r>
              <a:rPr lang="en-US" sz="1400">
                <a:solidFill>
                  <a:srgbClr val="000000"/>
                </a:solidFill>
              </a:rPr>
              <a:t>             </a:t>
            </a:r>
            <a:r>
              <a:rPr lang="fa-IR" sz="1400">
                <a:solidFill>
                  <a:srgbClr val="000000"/>
                </a:solidFill>
              </a:rPr>
              <a:t> </a:t>
            </a: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E3D3C8-3B60-452F-A9E2-2A2F009DDC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4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712AB-42B3-4E39-9C60-5ACC0BC9AD06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10048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E7CF5-8588-42B3-BAC4-3E9245F16633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65821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EAABD-11D9-4787-8FBB-BCD3E52D4B0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72642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C1BF9-776D-475D-94EE-EBC46342D1AE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87851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49CBF-1F14-4CC1-9C5E-159E4D867EAC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94489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5B24D-7FBE-4A5F-8538-643617A9B476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1310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fa-IR" altLang="fa-IR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a-IR" altLang="fa-IR" sz="1300" smtClean="0"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37850F2-D4FD-4D5B-AFFD-272DB208A9DD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 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/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C00B97B-A4F7-46CC-A56F-0590286F00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B Titr" pitchFamily="2" charset="-78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5050"/>
          </a:solidFill>
          <a:latin typeface="+mn-lt"/>
          <a:ea typeface="+mn-ea"/>
          <a:cs typeface="B Mitra" pitchFamily="2" charset="-78"/>
        </a:defRPr>
      </a:lvl1pPr>
      <a:lvl2pPr marL="895350" indent="-4381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200">
          <a:solidFill>
            <a:srgbClr val="0000FF"/>
          </a:solidFill>
          <a:latin typeface="+mn-lt"/>
          <a:cs typeface="B Mitra" pitchFamily="2" charset="-78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400">
          <a:solidFill>
            <a:schemeClr val="tx1"/>
          </a:solidFill>
          <a:latin typeface="+mn-lt"/>
          <a:cs typeface="B Mitra" pitchFamily="2" charset="-78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B Mitra" pitchFamily="2" charset="-78"/>
        </a:defRPr>
      </a:lvl4pPr>
      <a:lvl5pPr marL="2057400" indent="-231775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B Mitra" pitchFamily="2" charset="-78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  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/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/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047426-8241-409A-A9BB-79DBDCCBA7C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0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B Titr" pitchFamily="2" charset="-78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B Titr" pitchFamily="2" charset="-78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5050"/>
          </a:solidFill>
          <a:latin typeface="+mn-lt"/>
          <a:ea typeface="+mn-ea"/>
          <a:cs typeface="B Mitra" pitchFamily="2" charset="-78"/>
        </a:defRPr>
      </a:lvl1pPr>
      <a:lvl2pPr marL="895350" indent="-438150" algn="r" rtl="1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200">
          <a:solidFill>
            <a:srgbClr val="0000FF"/>
          </a:solidFill>
          <a:latin typeface="+mn-lt"/>
          <a:cs typeface="B Mitra" pitchFamily="2" charset="-78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400">
          <a:solidFill>
            <a:schemeClr val="tx1"/>
          </a:solidFill>
          <a:latin typeface="+mn-lt"/>
          <a:cs typeface="B Mitra" pitchFamily="2" charset="-78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B Mitra" pitchFamily="2" charset="-78"/>
        </a:defRPr>
      </a:lvl4pPr>
      <a:lvl5pPr marL="2057400" indent="-231775" algn="r" rtl="1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B Mitra" pitchFamily="2" charset="-78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ctrTitle" sz="quarter"/>
          </p:nvPr>
        </p:nvSpPr>
        <p:spPr>
          <a:ln w="9525"/>
        </p:spPr>
        <p:txBody>
          <a:bodyPr/>
          <a:lstStyle/>
          <a:p>
            <a:r>
              <a:rPr lang="en-US" altLang="fa-IR" sz="3200" smtClean="0"/>
              <a:t>Heterogeneous FPLDs</a:t>
            </a:r>
            <a:endParaRPr lang="en-US" altLang="fa-IR" smtClean="0"/>
          </a:p>
        </p:txBody>
      </p:sp>
      <p:sp>
        <p:nvSpPr>
          <p:cNvPr id="6147" name="Subtitle 5"/>
          <p:cNvSpPr>
            <a:spLocks noGrp="1"/>
          </p:cNvSpPr>
          <p:nvPr>
            <p:ph type="subTitle" sz="quarter" idx="1"/>
          </p:nvPr>
        </p:nvSpPr>
        <p:spPr>
          <a:ln w="9525"/>
        </p:spPr>
        <p:txBody>
          <a:bodyPr/>
          <a:lstStyle/>
          <a:p>
            <a:endParaRPr lang="fa-IR" altLang="fa-IR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9963" y="6388100"/>
            <a:ext cx="554037" cy="3349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A08DB2-423F-4B8F-9CE0-26DEFA700387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Virtex 7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0" y="5705475"/>
            <a:ext cx="8786813" cy="866775"/>
          </a:xfrm>
        </p:spPr>
        <p:txBody>
          <a:bodyPr/>
          <a:lstStyle/>
          <a:p>
            <a:pPr lvl="1"/>
            <a:r>
              <a:rPr lang="en-US" altLang="fa-IR" sz="2000" smtClean="0"/>
              <a:t>Block RAMs are fundamentally 36 Kb in size; each block can also be used as two independent 18 Kb blocks.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600A84-C87F-4208-9925-56A02E87745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14438"/>
            <a:ext cx="8990013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00438" y="1214438"/>
            <a:ext cx="1571625" cy="3857625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53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Xilinx FPGAs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3D0103-AD01-4042-805F-02FB299DE1A9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5632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altLang="en-US" smtClean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366713" y="1989138"/>
          <a:ext cx="8382003" cy="3254464"/>
        </p:xfrm>
        <a:graphic>
          <a:graphicData uri="http://schemas.openxmlformats.org/drawingml/2006/table">
            <a:tbl>
              <a:tblPr/>
              <a:tblGrid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  <a:gridCol w="1197429">
                  <a:extLst>
                    <a:ext uri="{9D8B030D-6E8A-4147-A177-3AD203B41FA5}"/>
                  </a:extLst>
                </a:gridCol>
              </a:tblGrid>
              <a:tr h="4601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</a:rPr>
                        <a:t> 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Spartan-6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Artix-7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Kintex-7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Virtex-7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Kintex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UltraScale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Virtex </a:t>
                      </a:r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UltraScale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7B5D3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/>
                </a:extLst>
              </a:tr>
              <a:tr h="2467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Logic Cells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147,443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215,360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477, 760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1,954,560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1,160,880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4,407,480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2467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BlockRAM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4.8Mb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13Mb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34Mb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68Mb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76Mb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115Mb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/>
                </a:extLst>
              </a:tr>
              <a:tr h="2467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DSP Slices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180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740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1,920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3,600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5,520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2,880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4601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Transceiver Count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8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96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64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104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4601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Transceiver Speed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3.2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6.6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12.5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28.05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16.3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32.75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/>
                </a:extLst>
              </a:tr>
              <a:tr h="88684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Total Transceiver Bandwidth (full duplex)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50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211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800 </a:t>
                      </a:r>
                      <a:r>
                        <a:rPr lang="en-US" sz="1400" dirty="0" smtClean="0">
                          <a:effectLst/>
                        </a:rPr>
                        <a:t>Gb/us</a:t>
                      </a:r>
                      <a:endParaRPr lang="en-US" sz="1400" dirty="0">
                        <a:effectLst/>
                      </a:endParaRP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2,784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2,086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5,101 Gb/s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/>
                </a:extLst>
              </a:tr>
              <a:tr h="2467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I/O Pins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576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500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500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1,200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832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1,456</a:t>
                      </a:r>
                    </a:p>
                  </a:txBody>
                  <a:tcPr marL="20909" marR="20909" marT="16714" marB="16714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3850" y="2636838"/>
            <a:ext cx="8496300" cy="287337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9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0366FB-E52B-43D1-93D0-D3601DC42E5F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Heterogeneous Logic Blocks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1566863"/>
          </a:xfrm>
        </p:spPr>
        <p:txBody>
          <a:bodyPr/>
          <a:lstStyle/>
          <a:p>
            <a:pPr marL="419100" indent="-419100" eaLnBrk="1" hangingPunct="1"/>
            <a:r>
              <a:rPr lang="en-US" altLang="fa-IR" dirty="0" smtClean="0"/>
              <a:t>Each </a:t>
            </a:r>
            <a:r>
              <a:rPr lang="en-US" altLang="fa-IR" dirty="0" err="1" smtClean="0"/>
              <a:t>M10K</a:t>
            </a:r>
            <a:r>
              <a:rPr lang="en-US" altLang="fa-IR" dirty="0" smtClean="0"/>
              <a:t> (</a:t>
            </a:r>
            <a:r>
              <a:rPr lang="en-US" altLang="fa-IR" dirty="0" err="1" smtClean="0"/>
              <a:t>M20K</a:t>
            </a:r>
            <a:r>
              <a:rPr lang="en-US" altLang="fa-IR" dirty="0" smtClean="0"/>
              <a:t>) block in Intel Cyclone:</a:t>
            </a:r>
          </a:p>
          <a:p>
            <a:pPr marL="817563" lvl="1" indent="-419100" eaLnBrk="1" hangingPunct="1"/>
            <a:r>
              <a:rPr lang="en-US" altLang="fa-IR" dirty="0" err="1" smtClean="0"/>
              <a:t>10Kb</a:t>
            </a:r>
            <a:r>
              <a:rPr lang="en-US" altLang="fa-IR" dirty="0" smtClean="0"/>
              <a:t> bits if used as memory</a:t>
            </a:r>
          </a:p>
          <a:p>
            <a:pPr marL="1219200" lvl="2" indent="-419100" eaLnBrk="1" hangingPunct="1"/>
            <a:r>
              <a:rPr lang="en-US" altLang="fa-IR" dirty="0" smtClean="0"/>
              <a:t>Dual port RAM, ROM, FIFO, …</a:t>
            </a:r>
          </a:p>
          <a:p>
            <a:pPr marL="817563" lvl="1" indent="-419100" eaLnBrk="1" hangingPunct="1"/>
            <a:r>
              <a:rPr lang="en-US" altLang="fa-IR" dirty="0" smtClean="0"/>
              <a:t>Can be used as logic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Cyclone M10K Blocks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428875" y="2322513"/>
          <a:ext cx="3643313" cy="2749551"/>
        </p:xfrm>
        <a:graphic>
          <a:graphicData uri="http://schemas.openxmlformats.org/drawingml/2006/table">
            <a:tbl>
              <a:tblPr/>
              <a:tblGrid>
                <a:gridCol w="3643313">
                  <a:extLst>
                    <a:ext uri="{9D8B030D-6E8A-4147-A177-3AD203B41FA5}"/>
                  </a:extLst>
                </a:gridCol>
              </a:tblGrid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M10K (Bits)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256 × 40 or 32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512 × 20 or 16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1K × 10 or 8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2K × 5 or 4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4K × 2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92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8K × 1 </a:t>
                      </a:r>
                    </a:p>
                  </a:txBody>
                  <a:tcPr marL="9525" marR="9525" marT="95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50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1C1494-C291-43C2-8B5B-46C15D4EEBFD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800" y="5219700"/>
            <a:ext cx="7772400" cy="156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marL="419100" indent="-4191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In single- or dual-port mode</a:t>
            </a:r>
            <a:endParaRPr lang="en-US" sz="2200" kern="0" dirty="0">
              <a:solidFill>
                <a:srgbClr val="0000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3C5DDF-3FC3-496D-81A0-D9AF602A83C9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Configuration as Memory</a:t>
            </a:r>
          </a:p>
        </p:txBody>
      </p:sp>
      <p:grpSp>
        <p:nvGrpSpPr>
          <p:cNvPr id="22532" name="Group 3"/>
          <p:cNvGrpSpPr>
            <a:grpSpLocks/>
          </p:cNvGrpSpPr>
          <p:nvPr/>
        </p:nvGrpSpPr>
        <p:grpSpPr bwMode="auto">
          <a:xfrm>
            <a:off x="357188" y="1676400"/>
            <a:ext cx="1828800" cy="2514600"/>
            <a:chOff x="0" y="1056"/>
            <a:chExt cx="1152" cy="1584"/>
          </a:xfrm>
        </p:grpSpPr>
        <p:sp>
          <p:nvSpPr>
            <p:cNvPr id="22558" name="Rectangle 4"/>
            <p:cNvSpPr>
              <a:spLocks noChangeArrowheads="1"/>
            </p:cNvSpPr>
            <p:nvPr/>
          </p:nvSpPr>
          <p:spPr bwMode="auto">
            <a:xfrm>
              <a:off x="575" y="1056"/>
              <a:ext cx="192" cy="1584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59" name="AutoShape 5"/>
            <p:cNvSpPr>
              <a:spLocks noChangeArrowheads="1"/>
            </p:cNvSpPr>
            <p:nvPr/>
          </p:nvSpPr>
          <p:spPr bwMode="auto">
            <a:xfrm>
              <a:off x="192" y="1824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60" name="Text Box 6"/>
            <p:cNvSpPr txBox="1">
              <a:spLocks noChangeArrowheads="1"/>
            </p:cNvSpPr>
            <p:nvPr/>
          </p:nvSpPr>
          <p:spPr bwMode="auto">
            <a:xfrm>
              <a:off x="0" y="190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A[12..0]</a:t>
              </a:r>
            </a:p>
          </p:txBody>
        </p:sp>
        <p:sp>
          <p:nvSpPr>
            <p:cNvPr id="22561" name="Line 7"/>
            <p:cNvSpPr>
              <a:spLocks noChangeShapeType="1"/>
            </p:cNvSpPr>
            <p:nvPr/>
          </p:nvSpPr>
          <p:spPr bwMode="auto">
            <a:xfrm>
              <a:off x="768" y="1872"/>
              <a:ext cx="288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fa-IR"/>
            </a:p>
          </p:txBody>
        </p:sp>
        <p:sp>
          <p:nvSpPr>
            <p:cNvPr id="22562" name="Text Box 8"/>
            <p:cNvSpPr txBox="1">
              <a:spLocks noChangeArrowheads="1"/>
            </p:cNvSpPr>
            <p:nvPr/>
          </p:nvSpPr>
          <p:spPr bwMode="auto">
            <a:xfrm>
              <a:off x="528" y="192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D0</a:t>
              </a:r>
            </a:p>
          </p:txBody>
        </p:sp>
      </p:grpSp>
      <p:sp>
        <p:nvSpPr>
          <p:cNvPr id="22533" name="Text Box 9"/>
          <p:cNvSpPr txBox="1">
            <a:spLocks noChangeArrowheads="1"/>
          </p:cNvSpPr>
          <p:nvPr/>
        </p:nvSpPr>
        <p:spPr bwMode="auto">
          <a:xfrm>
            <a:off x="814388" y="415925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  <a:buFontTx/>
              <a:buNone/>
            </a:pPr>
            <a:r>
              <a:rPr lang="en-US" altLang="fa-IR" sz="1600">
                <a:solidFill>
                  <a:srgbClr val="663300"/>
                </a:solidFill>
                <a:latin typeface="Times New Roman" panose="02020603050405020304" pitchFamily="18" charset="0"/>
                <a:cs typeface="Lotus" panose="00000400000000000000" pitchFamily="2" charset="-78"/>
              </a:rPr>
              <a:t>8kx1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767388" y="1676400"/>
            <a:ext cx="2947987" cy="1404938"/>
            <a:chOff x="3408" y="1056"/>
            <a:chExt cx="1857" cy="885"/>
          </a:xfrm>
        </p:grpSpPr>
        <p:grpSp>
          <p:nvGrpSpPr>
            <p:cNvPr id="22551" name="Group 11"/>
            <p:cNvGrpSpPr>
              <a:grpSpLocks/>
            </p:cNvGrpSpPr>
            <p:nvPr/>
          </p:nvGrpSpPr>
          <p:grpSpPr bwMode="auto">
            <a:xfrm>
              <a:off x="3408" y="1056"/>
              <a:ext cx="1857" cy="576"/>
              <a:chOff x="3408" y="1056"/>
              <a:chExt cx="1857" cy="576"/>
            </a:xfrm>
          </p:grpSpPr>
          <p:sp>
            <p:nvSpPr>
              <p:cNvPr id="22553" name="AutoShape 12"/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54" name="Rectangle 13"/>
              <p:cNvSpPr>
                <a:spLocks noChangeArrowheads="1"/>
              </p:cNvSpPr>
              <p:nvPr/>
            </p:nvSpPr>
            <p:spPr bwMode="auto">
              <a:xfrm>
                <a:off x="4032" y="1056"/>
                <a:ext cx="672" cy="576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55" name="AutoShape 14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56" name="Text Box 15"/>
              <p:cNvSpPr txBox="1">
                <a:spLocks noChangeArrowheads="1"/>
              </p:cNvSpPr>
              <p:nvPr/>
            </p:nvSpPr>
            <p:spPr bwMode="auto">
              <a:xfrm>
                <a:off x="4641" y="1104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D[31..0]</a:t>
                </a:r>
              </a:p>
            </p:txBody>
          </p:sp>
          <p:sp>
            <p:nvSpPr>
              <p:cNvPr id="22557" name="Text Box 16"/>
              <p:cNvSpPr txBox="1">
                <a:spLocks noChangeArrowheads="1"/>
              </p:cNvSpPr>
              <p:nvPr/>
            </p:nvSpPr>
            <p:spPr bwMode="auto">
              <a:xfrm>
                <a:off x="3408" y="1056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A[7..0]</a:t>
                </a:r>
              </a:p>
            </p:txBody>
          </p:sp>
        </p:grpSp>
        <p:sp>
          <p:nvSpPr>
            <p:cNvPr id="22552" name="Text Box 17"/>
            <p:cNvSpPr txBox="1">
              <a:spLocks noChangeArrowheads="1"/>
            </p:cNvSpPr>
            <p:nvPr/>
          </p:nvSpPr>
          <p:spPr bwMode="auto">
            <a:xfrm>
              <a:off x="4176" y="1728"/>
              <a:ext cx="6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rgbClr val="663300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256x32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938588" y="1676400"/>
            <a:ext cx="2490787" cy="2090738"/>
            <a:chOff x="2256" y="1056"/>
            <a:chExt cx="1569" cy="1317"/>
          </a:xfrm>
        </p:grpSpPr>
        <p:grpSp>
          <p:nvGrpSpPr>
            <p:cNvPr id="22544" name="Group 19"/>
            <p:cNvGrpSpPr>
              <a:grpSpLocks/>
            </p:cNvGrpSpPr>
            <p:nvPr/>
          </p:nvGrpSpPr>
          <p:grpSpPr bwMode="auto">
            <a:xfrm>
              <a:off x="2256" y="1056"/>
              <a:ext cx="1569" cy="1056"/>
              <a:chOff x="2256" y="1056"/>
              <a:chExt cx="1569" cy="1056"/>
            </a:xfrm>
          </p:grpSpPr>
          <p:sp>
            <p:nvSpPr>
              <p:cNvPr id="22546" name="AutoShape 20"/>
              <p:cNvSpPr>
                <a:spLocks noChangeArrowheads="1"/>
              </p:cNvSpPr>
              <p:nvPr/>
            </p:nvSpPr>
            <p:spPr bwMode="auto">
              <a:xfrm>
                <a:off x="3312" y="1536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7" name="Rectangle 21"/>
              <p:cNvSpPr>
                <a:spLocks noChangeArrowheads="1"/>
              </p:cNvSpPr>
              <p:nvPr/>
            </p:nvSpPr>
            <p:spPr bwMode="auto">
              <a:xfrm>
                <a:off x="2832" y="1056"/>
                <a:ext cx="480" cy="1056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8" name="AutoShape 22"/>
              <p:cNvSpPr>
                <a:spLocks noChangeArrowheads="1"/>
              </p:cNvSpPr>
              <p:nvPr/>
            </p:nvSpPr>
            <p:spPr bwMode="auto">
              <a:xfrm>
                <a:off x="2448" y="1536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9" name="Text Box 23"/>
              <p:cNvSpPr txBox="1">
                <a:spLocks noChangeArrowheads="1"/>
              </p:cNvSpPr>
              <p:nvPr/>
            </p:nvSpPr>
            <p:spPr bwMode="auto">
              <a:xfrm>
                <a:off x="2256" y="1324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A[8..0]</a:t>
                </a:r>
              </a:p>
            </p:txBody>
          </p:sp>
          <p:sp>
            <p:nvSpPr>
              <p:cNvPr id="22550" name="Text Box 24"/>
              <p:cNvSpPr txBox="1">
                <a:spLocks noChangeArrowheads="1"/>
              </p:cNvSpPr>
              <p:nvPr/>
            </p:nvSpPr>
            <p:spPr bwMode="auto">
              <a:xfrm>
                <a:off x="3201" y="1324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D[15..0]</a:t>
                </a:r>
              </a:p>
            </p:txBody>
          </p:sp>
        </p:grpSp>
        <p:sp>
          <p:nvSpPr>
            <p:cNvPr id="22545" name="Text Box 25"/>
            <p:cNvSpPr txBox="1">
              <a:spLocks noChangeArrowheads="1"/>
            </p:cNvSpPr>
            <p:nvPr/>
          </p:nvSpPr>
          <p:spPr bwMode="auto">
            <a:xfrm>
              <a:off x="2832" y="2160"/>
              <a:ext cx="81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rgbClr val="663300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512x16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957388" y="1631950"/>
            <a:ext cx="2209800" cy="2406650"/>
            <a:chOff x="1008" y="1028"/>
            <a:chExt cx="1392" cy="1516"/>
          </a:xfrm>
        </p:grpSpPr>
        <p:grpSp>
          <p:nvGrpSpPr>
            <p:cNvPr id="22537" name="Group 27"/>
            <p:cNvGrpSpPr>
              <a:grpSpLocks/>
            </p:cNvGrpSpPr>
            <p:nvPr/>
          </p:nvGrpSpPr>
          <p:grpSpPr bwMode="auto">
            <a:xfrm>
              <a:off x="1008" y="1028"/>
              <a:ext cx="1392" cy="1296"/>
              <a:chOff x="1008" y="1028"/>
              <a:chExt cx="1392" cy="1296"/>
            </a:xfrm>
          </p:grpSpPr>
          <p:sp>
            <p:nvSpPr>
              <p:cNvPr id="22539" name="Text Box 28"/>
              <p:cNvSpPr txBox="1">
                <a:spLocks noChangeArrowheads="1"/>
              </p:cNvSpPr>
              <p:nvPr/>
            </p:nvSpPr>
            <p:spPr bwMode="auto">
              <a:xfrm>
                <a:off x="1008" y="1748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A[9..0]</a:t>
                </a:r>
              </a:p>
            </p:txBody>
          </p:sp>
          <p:sp>
            <p:nvSpPr>
              <p:cNvPr id="22540" name="AutoShape 29"/>
              <p:cNvSpPr>
                <a:spLocks noChangeArrowheads="1"/>
              </p:cNvSpPr>
              <p:nvPr/>
            </p:nvSpPr>
            <p:spPr bwMode="auto">
              <a:xfrm>
                <a:off x="1920" y="1652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1" name="Rectangle 30"/>
              <p:cNvSpPr>
                <a:spLocks noChangeArrowheads="1"/>
              </p:cNvSpPr>
              <p:nvPr/>
            </p:nvSpPr>
            <p:spPr bwMode="auto">
              <a:xfrm>
                <a:off x="1584" y="1028"/>
                <a:ext cx="336" cy="1296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2" name="AutoShape 31"/>
              <p:cNvSpPr>
                <a:spLocks noChangeArrowheads="1"/>
              </p:cNvSpPr>
              <p:nvPr/>
            </p:nvSpPr>
            <p:spPr bwMode="auto">
              <a:xfrm>
                <a:off x="1200" y="1652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3" name="Text Box 32"/>
              <p:cNvSpPr txBox="1">
                <a:spLocks noChangeArrowheads="1"/>
              </p:cNvSpPr>
              <p:nvPr/>
            </p:nvSpPr>
            <p:spPr bwMode="auto">
              <a:xfrm>
                <a:off x="1776" y="1748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D[7..0]</a:t>
                </a:r>
              </a:p>
            </p:txBody>
          </p:sp>
        </p:grpSp>
        <p:sp>
          <p:nvSpPr>
            <p:cNvPr id="22538" name="Text Box 33"/>
            <p:cNvSpPr txBox="1">
              <a:spLocks noChangeArrowheads="1"/>
            </p:cNvSpPr>
            <p:nvPr/>
          </p:nvSpPr>
          <p:spPr bwMode="auto">
            <a:xfrm>
              <a:off x="1440" y="2332"/>
              <a:ext cx="57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rgbClr val="663300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1028x8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3A610-CD0C-46E0-8D5F-4B86A9B46A88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Configuration as Memory</a:t>
            </a:r>
          </a:p>
        </p:txBody>
      </p:sp>
      <p:sp>
        <p:nvSpPr>
          <p:cNvPr id="1394691" name="Text Box 3"/>
          <p:cNvSpPr txBox="1">
            <a:spLocks noChangeArrowheads="1"/>
          </p:cNvSpPr>
          <p:nvPr/>
        </p:nvSpPr>
        <p:spPr bwMode="auto">
          <a:xfrm>
            <a:off x="1752600" y="1571625"/>
            <a:ext cx="5867400" cy="9382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0000FF"/>
                </a:solidFill>
                <a:latin typeface="+mn-lt"/>
                <a:cs typeface="+mn-cs"/>
              </a:rPr>
              <a:t>Can be used independently</a:t>
            </a:r>
          </a:p>
          <a:p>
            <a:pPr marL="457200" indent="-4572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dirty="0">
                <a:solidFill>
                  <a:srgbClr val="0000FF"/>
                </a:solidFill>
                <a:latin typeface="+mn-lt"/>
                <a:cs typeface="+mn-cs"/>
              </a:rPr>
              <a:t>Can be combined for a larger memory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28888" y="2862263"/>
            <a:ext cx="2438400" cy="1676400"/>
            <a:chOff x="384" y="1872"/>
            <a:chExt cx="1536" cy="1056"/>
          </a:xfrm>
        </p:grpSpPr>
        <p:sp>
          <p:nvSpPr>
            <p:cNvPr id="24597" name="AutoShape 5"/>
            <p:cNvSpPr>
              <a:spLocks noChangeArrowheads="1"/>
            </p:cNvSpPr>
            <p:nvPr/>
          </p:nvSpPr>
          <p:spPr bwMode="auto">
            <a:xfrm>
              <a:off x="1440" y="2352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8" name="Rectangle 6"/>
            <p:cNvSpPr>
              <a:spLocks noChangeArrowheads="1"/>
            </p:cNvSpPr>
            <p:nvPr/>
          </p:nvSpPr>
          <p:spPr bwMode="auto">
            <a:xfrm>
              <a:off x="960" y="1872"/>
              <a:ext cx="480" cy="1056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9" name="AutoShape 7"/>
            <p:cNvSpPr>
              <a:spLocks noChangeArrowheads="1"/>
            </p:cNvSpPr>
            <p:nvPr/>
          </p:nvSpPr>
          <p:spPr bwMode="auto">
            <a:xfrm>
              <a:off x="576" y="2352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600" name="Text Box 8"/>
            <p:cNvSpPr txBox="1">
              <a:spLocks noChangeArrowheads="1"/>
            </p:cNvSpPr>
            <p:nvPr/>
          </p:nvSpPr>
          <p:spPr bwMode="auto">
            <a:xfrm>
              <a:off x="384" y="214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A[9..0]</a:t>
              </a:r>
            </a:p>
          </p:txBody>
        </p:sp>
        <p:sp>
          <p:nvSpPr>
            <p:cNvPr id="24601" name="Text Box 9"/>
            <p:cNvSpPr txBox="1">
              <a:spLocks noChangeArrowheads="1"/>
            </p:cNvSpPr>
            <p:nvPr/>
          </p:nvSpPr>
          <p:spPr bwMode="auto">
            <a:xfrm>
              <a:off x="1296" y="2140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D[7..0]</a:t>
              </a:r>
            </a:p>
          </p:txBody>
        </p:sp>
        <p:sp>
          <p:nvSpPr>
            <p:cNvPr id="24602" name="Text Box 10"/>
            <p:cNvSpPr txBox="1">
              <a:spLocks noChangeArrowheads="1"/>
            </p:cNvSpPr>
            <p:nvPr/>
          </p:nvSpPr>
          <p:spPr bwMode="auto">
            <a:xfrm>
              <a:off x="960" y="2304"/>
              <a:ext cx="4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400">
                  <a:solidFill>
                    <a:schemeClr val="bg1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1024x8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528888" y="4691063"/>
            <a:ext cx="2438400" cy="1676400"/>
            <a:chOff x="0" y="2908"/>
            <a:chExt cx="1536" cy="1056"/>
          </a:xfrm>
        </p:grpSpPr>
        <p:grpSp>
          <p:nvGrpSpPr>
            <p:cNvPr id="24590" name="Group 12"/>
            <p:cNvGrpSpPr>
              <a:grpSpLocks/>
            </p:cNvGrpSpPr>
            <p:nvPr/>
          </p:nvGrpSpPr>
          <p:grpSpPr bwMode="auto">
            <a:xfrm>
              <a:off x="0" y="2908"/>
              <a:ext cx="1536" cy="1056"/>
              <a:chOff x="2256" y="1056"/>
              <a:chExt cx="1536" cy="1056"/>
            </a:xfrm>
          </p:grpSpPr>
          <p:sp>
            <p:nvSpPr>
              <p:cNvPr id="24592" name="AutoShape 13"/>
              <p:cNvSpPr>
                <a:spLocks noChangeArrowheads="1"/>
              </p:cNvSpPr>
              <p:nvPr/>
            </p:nvSpPr>
            <p:spPr bwMode="auto">
              <a:xfrm>
                <a:off x="3312" y="1536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93" name="Rectangle 14"/>
              <p:cNvSpPr>
                <a:spLocks noChangeArrowheads="1"/>
              </p:cNvSpPr>
              <p:nvPr/>
            </p:nvSpPr>
            <p:spPr bwMode="auto">
              <a:xfrm>
                <a:off x="2832" y="1056"/>
                <a:ext cx="480" cy="1056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94" name="AutoShape 15"/>
              <p:cNvSpPr>
                <a:spLocks noChangeArrowheads="1"/>
              </p:cNvSpPr>
              <p:nvPr/>
            </p:nvSpPr>
            <p:spPr bwMode="auto">
              <a:xfrm>
                <a:off x="2448" y="1536"/>
                <a:ext cx="384" cy="96"/>
              </a:xfrm>
              <a:prstGeom prst="rightArrow">
                <a:avLst>
                  <a:gd name="adj1" fmla="val 50000"/>
                  <a:gd name="adj2" fmla="val 100000"/>
                </a:avLst>
              </a:prstGeom>
              <a:noFill/>
              <a:ln w="38100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a-IR" altLang="fa-IR" sz="2100" b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95" name="Text Box 16"/>
              <p:cNvSpPr txBox="1">
                <a:spLocks noChangeArrowheads="1"/>
              </p:cNvSpPr>
              <p:nvPr/>
            </p:nvSpPr>
            <p:spPr bwMode="auto">
              <a:xfrm>
                <a:off x="2256" y="1324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A[9..0]</a:t>
                </a:r>
              </a:p>
            </p:txBody>
          </p:sp>
          <p:sp>
            <p:nvSpPr>
              <p:cNvPr id="24596" name="Text Box 17"/>
              <p:cNvSpPr txBox="1">
                <a:spLocks noChangeArrowheads="1"/>
              </p:cNvSpPr>
              <p:nvPr/>
            </p:nvSpPr>
            <p:spPr bwMode="auto">
              <a:xfrm>
                <a:off x="3168" y="1324"/>
                <a:ext cx="62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2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r" rtl="1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fa-IR" sz="1600">
                    <a:solidFill>
                      <a:schemeClr val="accent2"/>
                    </a:solidFill>
                    <a:latin typeface="Times New Roman" panose="02020603050405020304" pitchFamily="18" charset="0"/>
                    <a:cs typeface="Lotus" panose="00000400000000000000" pitchFamily="2" charset="-78"/>
                  </a:rPr>
                  <a:t>D[7..0]</a:t>
                </a:r>
              </a:p>
            </p:txBody>
          </p:sp>
        </p:grpSp>
        <p:sp>
          <p:nvSpPr>
            <p:cNvPr id="24591" name="Text Box 18"/>
            <p:cNvSpPr txBox="1">
              <a:spLocks noChangeArrowheads="1"/>
            </p:cNvSpPr>
            <p:nvPr/>
          </p:nvSpPr>
          <p:spPr bwMode="auto">
            <a:xfrm>
              <a:off x="576" y="3360"/>
              <a:ext cx="4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400">
                  <a:solidFill>
                    <a:schemeClr val="bg1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1024x 8</a:t>
              </a:r>
              <a:endParaRPr lang="en-US" altLang="fa-IR" sz="1600">
                <a:solidFill>
                  <a:schemeClr val="bg1"/>
                </a:solidFill>
                <a:latin typeface="Times New Roman" panose="02020603050405020304" pitchFamily="18" charset="0"/>
                <a:cs typeface="Lotus" panose="00000400000000000000" pitchFamily="2" charset="-78"/>
              </a:endParaRPr>
            </a:p>
          </p:txBody>
        </p:sp>
      </p:grpSp>
      <p:sp>
        <p:nvSpPr>
          <p:cNvPr id="1394707" name="Rectangle 19"/>
          <p:cNvSpPr>
            <a:spLocks noChangeArrowheads="1"/>
          </p:cNvSpPr>
          <p:nvPr/>
        </p:nvSpPr>
        <p:spPr bwMode="auto">
          <a:xfrm>
            <a:off x="2757488" y="2786063"/>
            <a:ext cx="2286000" cy="3657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5043488" y="4005263"/>
            <a:ext cx="1600200" cy="609600"/>
            <a:chOff x="1968" y="2592"/>
            <a:chExt cx="1008" cy="384"/>
          </a:xfrm>
        </p:grpSpPr>
        <p:sp>
          <p:nvSpPr>
            <p:cNvPr id="24588" name="AutoShape 21"/>
            <p:cNvSpPr>
              <a:spLocks noChangeArrowheads="1"/>
            </p:cNvSpPr>
            <p:nvPr/>
          </p:nvSpPr>
          <p:spPr bwMode="auto">
            <a:xfrm>
              <a:off x="1968" y="2736"/>
              <a:ext cx="576" cy="240"/>
            </a:xfrm>
            <a:prstGeom prst="rightArrow">
              <a:avLst>
                <a:gd name="adj1" fmla="val 50000"/>
                <a:gd name="adj2" fmla="val 60000"/>
              </a:avLst>
            </a:prstGeom>
            <a:noFill/>
            <a:ln w="28575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9" name="Text Box 22"/>
            <p:cNvSpPr txBox="1">
              <a:spLocks noChangeArrowheads="1"/>
            </p:cNvSpPr>
            <p:nvPr/>
          </p:nvSpPr>
          <p:spPr bwMode="auto">
            <a:xfrm>
              <a:off x="2352" y="2592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D[15..0]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690688" y="4202113"/>
            <a:ext cx="1066800" cy="488950"/>
            <a:chOff x="-144" y="2716"/>
            <a:chExt cx="672" cy="308"/>
          </a:xfrm>
        </p:grpSpPr>
        <p:sp>
          <p:nvSpPr>
            <p:cNvPr id="24586" name="AutoShape 24"/>
            <p:cNvSpPr>
              <a:spLocks noChangeArrowheads="1"/>
            </p:cNvSpPr>
            <p:nvPr/>
          </p:nvSpPr>
          <p:spPr bwMode="auto">
            <a:xfrm>
              <a:off x="144" y="2928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noFill/>
            <a:ln w="38100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7" name="Text Box 25"/>
            <p:cNvSpPr txBox="1">
              <a:spLocks noChangeArrowheads="1"/>
            </p:cNvSpPr>
            <p:nvPr/>
          </p:nvSpPr>
          <p:spPr bwMode="auto">
            <a:xfrm>
              <a:off x="-144" y="2716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600">
                  <a:solidFill>
                    <a:schemeClr val="accent2"/>
                  </a:solidFill>
                  <a:latin typeface="Times New Roman" panose="02020603050405020304" pitchFamily="18" charset="0"/>
                  <a:cs typeface="Lotus" panose="00000400000000000000" pitchFamily="2" charset="-78"/>
                </a:rPr>
                <a:t>A[9..0]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9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9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 bldLvl="3" autoUpdateAnimBg="0"/>
      <p:bldP spid="13947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5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67762" cy="622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407E13-9123-46BA-8234-26CE09F472A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70420" y="2492896"/>
            <a:ext cx="7773988" cy="444500"/>
          </a:xfrm>
        </p:spPr>
        <p:txBody>
          <a:bodyPr/>
          <a:lstStyle/>
          <a:p>
            <a:pPr eaLnBrk="1" hangingPunct="1"/>
            <a:r>
              <a:rPr lang="en-US" altLang="fa-IR" dirty="0" smtClean="0">
                <a:solidFill>
                  <a:schemeClr val="tx1"/>
                </a:solidFill>
              </a:rPr>
              <a:t>Intel Cyclone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8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Cyclone V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altLang="fa-IR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F82F64-504F-4531-A561-3A345986827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100138"/>
            <a:ext cx="82772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2500313" y="1500188"/>
            <a:ext cx="714375" cy="428625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A0650A-8ADD-4620-BA96-A05285067F67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Memory Modes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81200"/>
            <a:ext cx="3733800" cy="3962400"/>
          </a:xfrm>
        </p:spPr>
        <p:txBody>
          <a:bodyPr/>
          <a:lstStyle/>
          <a:p>
            <a:pPr marL="177800" indent="-177800" eaLnBrk="1" hangingPunct="1"/>
            <a:r>
              <a:rPr lang="en-US" altLang="fa-IR" sz="1500" b="0" smtClean="0"/>
              <a:t>Simple dual-port mode:</a:t>
            </a:r>
          </a:p>
          <a:p>
            <a:pPr marL="742950" lvl="1" indent="-450850" eaLnBrk="1" hangingPunct="1"/>
            <a:r>
              <a:rPr lang="en-US" altLang="fa-IR" sz="1500" b="1" smtClean="0"/>
              <a:t>Supports simultaneous read and write operation to different locations.</a:t>
            </a:r>
          </a:p>
          <a:p>
            <a:pPr marL="177800" indent="-177800" eaLnBrk="1" hangingPunct="1"/>
            <a:r>
              <a:rPr lang="en-US" altLang="fa-IR" sz="1500" b="0" smtClean="0"/>
              <a:t>True dual-port mode:</a:t>
            </a:r>
          </a:p>
          <a:p>
            <a:pPr marL="742950" lvl="1" indent="-450850" eaLnBrk="1" hangingPunct="1"/>
            <a:r>
              <a:rPr lang="en-US" altLang="fa-IR" sz="1500" b="1" smtClean="0"/>
              <a:t>Supports any combination of two-port operations: </a:t>
            </a:r>
          </a:p>
          <a:p>
            <a:pPr lvl="2" eaLnBrk="1" hangingPunct="1"/>
            <a:r>
              <a:rPr lang="en-US" altLang="fa-IR" sz="1400" b="1" smtClean="0"/>
              <a:t>two reads, </a:t>
            </a:r>
          </a:p>
          <a:p>
            <a:pPr lvl="2" eaLnBrk="1" hangingPunct="1"/>
            <a:r>
              <a:rPr lang="en-US" altLang="fa-IR" sz="1400" b="1" smtClean="0"/>
              <a:t>two writes, </a:t>
            </a:r>
          </a:p>
          <a:p>
            <a:pPr lvl="2" eaLnBrk="1" hangingPunct="1"/>
            <a:r>
              <a:rPr lang="en-US" altLang="fa-IR" sz="1400" b="1" smtClean="0"/>
              <a:t>one read and one write,</a:t>
            </a:r>
          </a:p>
          <a:p>
            <a:pPr marL="742950" lvl="1" indent="-450850" eaLnBrk="1" hangingPunct="1">
              <a:buFont typeface="Wingdings" panose="05000000000000000000" pitchFamily="2" charset="2"/>
              <a:buNone/>
            </a:pPr>
            <a:r>
              <a:rPr lang="en-US" altLang="fa-IR" sz="1500" b="1" smtClean="0"/>
              <a:t>at two different clock frequencies.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19600"/>
            <a:ext cx="411480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59038"/>
            <a:ext cx="4384675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307F83-0378-4A23-B3BA-49E0D328468A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 smtClean="0"/>
              <a:t>Altera Stratix II Embedded Memory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14970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7630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9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D9A8A-61AB-42D9-85C8-DF25A4D94DF7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Heterogeneous Logic Blocks</a:t>
            </a:r>
          </a:p>
        </p:txBody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19100" indent="-4191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fa-IR" smtClean="0"/>
              <a:t>Mixture of two different sizes of LUTs: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Larger LUT and cluster sizes: higher speed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Smaller sizes: more area efficient</a:t>
            </a:r>
          </a:p>
          <a:p>
            <a:pPr marL="1295400" lvl="2" indent="-381000" eaLnBrk="1" hangingPunct="1">
              <a:lnSpc>
                <a:spcPct val="90000"/>
              </a:lnSpc>
            </a:pPr>
            <a:r>
              <a:rPr lang="en-US" altLang="fa-IR" smtClean="0"/>
              <a:t>Up to the CAD tool to select the resource</a:t>
            </a:r>
          </a:p>
          <a:p>
            <a:pPr marL="419100" indent="-4191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fa-IR" smtClean="0"/>
              <a:t>Mixture of PAL-like LBs and LUT-based LBs: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PAL blocks: improved circuit speed 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LUT blocks: area and power efficiency</a:t>
            </a:r>
          </a:p>
          <a:p>
            <a:pPr marL="419100" indent="-4191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fa-IR" smtClean="0"/>
              <a:t>Mixture of “specific-purpose logic” and general-purpose LBs: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SP LBs: superior area, speed, and power consumption</a:t>
            </a:r>
          </a:p>
          <a:p>
            <a:pPr marL="876300" lvl="1" indent="-419100" eaLnBrk="1" hangingPunct="1">
              <a:lnSpc>
                <a:spcPct val="90000"/>
              </a:lnSpc>
            </a:pPr>
            <a:r>
              <a:rPr lang="en-US" altLang="fa-IR" smtClean="0"/>
              <a:t>If the function is not used, the silicon area is wasted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7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7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7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37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37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F618A5-352C-42D1-B41B-F298D1BD35EF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TriMatrix Memory Structure</a:t>
            </a: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" b="33710"/>
          <a:stretch/>
        </p:blipFill>
        <p:spPr bwMode="auto">
          <a:xfrm>
            <a:off x="1763689" y="1340768"/>
            <a:ext cx="446449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حافظه در </a:t>
            </a:r>
            <a:r>
              <a:rPr lang="en-US" dirty="0" smtClean="0"/>
              <a:t>Cyclone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0" y="692696"/>
            <a:ext cx="5326360" cy="4658072"/>
          </a:xfrm>
        </p:spPr>
        <p:txBody>
          <a:bodyPr/>
          <a:lstStyle/>
          <a:p>
            <a:r>
              <a:rPr lang="fa-IR" dirty="0" smtClean="0"/>
              <a:t>دو نوع:</a:t>
            </a:r>
          </a:p>
          <a:p>
            <a:pPr lvl="1"/>
            <a:r>
              <a:rPr lang="fa-IR" dirty="0" smtClean="0"/>
              <a:t>بلوک‌های </a:t>
            </a:r>
            <a:r>
              <a:rPr lang="en-US" dirty="0" smtClean="0"/>
              <a:t>M10K</a:t>
            </a:r>
            <a:r>
              <a:rPr lang="fa-IR" dirty="0" smtClean="0"/>
              <a:t>:</a:t>
            </a:r>
            <a:endParaRPr lang="en-US" dirty="0" smtClean="0"/>
          </a:p>
          <a:p>
            <a:pPr lvl="2"/>
            <a:r>
              <a:rPr lang="fa-IR" dirty="0" smtClean="0"/>
              <a:t>8 کیلوبیت:</a:t>
            </a:r>
          </a:p>
          <a:p>
            <a:pPr lvl="3"/>
            <a:r>
              <a:rPr lang="fa-IR" dirty="0" smtClean="0"/>
              <a:t>هر 4 بیت: 1 بیت توازن (</a:t>
            </a:r>
            <a:r>
              <a:rPr lang="en-US" dirty="0" smtClean="0"/>
              <a:t>parity</a:t>
            </a:r>
            <a:r>
              <a:rPr lang="fa-IR" dirty="0" smtClean="0"/>
              <a:t>)</a:t>
            </a:r>
          </a:p>
          <a:p>
            <a:pPr lvl="2"/>
            <a:r>
              <a:rPr lang="fa-IR" dirty="0"/>
              <a:t>10 </a:t>
            </a:r>
            <a:r>
              <a:rPr lang="fa-IR" dirty="0" smtClean="0"/>
              <a:t>کیلوبیت داده</a:t>
            </a:r>
          </a:p>
          <a:p>
            <a:pPr lvl="2"/>
            <a:r>
              <a:rPr lang="en-US" sz="2000" dirty="0" smtClean="0"/>
              <a:t>Single/dual port</a:t>
            </a:r>
            <a:endParaRPr lang="fa-IR" sz="2000" dirty="0" smtClean="0"/>
          </a:p>
          <a:p>
            <a:pPr lvl="2"/>
            <a:r>
              <a:rPr lang="fa-IR" dirty="0" smtClean="0"/>
              <a:t>(در </a:t>
            </a:r>
            <a:r>
              <a:rPr lang="en-US" sz="2000" dirty="0" smtClean="0"/>
              <a:t>Cyclone IV</a:t>
            </a:r>
            <a:r>
              <a:rPr lang="fa-IR" dirty="0" smtClean="0"/>
              <a:t>:</a:t>
            </a:r>
          </a:p>
          <a:p>
            <a:pPr lvl="3"/>
            <a:r>
              <a:rPr lang="fa-IR" dirty="0" smtClean="0"/>
              <a:t>بلوک‌های </a:t>
            </a:r>
            <a:r>
              <a:rPr lang="en-US" sz="1800" dirty="0" smtClean="0"/>
              <a:t>M9K</a:t>
            </a:r>
          </a:p>
          <a:p>
            <a:pPr lvl="3"/>
            <a:r>
              <a:rPr lang="fa-IR" dirty="0" smtClean="0"/>
              <a:t>بلوک‌های </a:t>
            </a:r>
            <a:r>
              <a:rPr lang="en-US" sz="1800" dirty="0" smtClean="0"/>
              <a:t>M144K</a:t>
            </a:r>
            <a:r>
              <a:rPr lang="fa-IR" dirty="0" smtClean="0"/>
              <a:t>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MLAB</a:t>
            </a:r>
            <a:r>
              <a:rPr lang="fa-IR" dirty="0" smtClean="0">
                <a:sym typeface="Wingdings" panose="05000000000000000000" pitchFamily="2" charset="2"/>
              </a:rPr>
              <a:t>: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640-bit dual port RAM</a:t>
            </a:r>
          </a:p>
          <a:p>
            <a:pPr lvl="3"/>
            <a:r>
              <a:rPr lang="fa-IR" dirty="0" smtClean="0">
                <a:sym typeface="Wingdings" panose="05000000000000000000" pitchFamily="2" charset="2"/>
              </a:rPr>
              <a:t>هر </a:t>
            </a:r>
            <a:r>
              <a:rPr lang="en-US" dirty="0" smtClean="0">
                <a:sym typeface="Wingdings" panose="05000000000000000000" pitchFamily="2" charset="2"/>
              </a:rPr>
              <a:t>ALM</a:t>
            </a:r>
            <a:r>
              <a:rPr lang="fa-IR" dirty="0" smtClean="0">
                <a:sym typeface="Wingdings" panose="05000000000000000000" pitchFamily="2" charset="2"/>
              </a:rPr>
              <a:t>: </a:t>
            </a:r>
            <a:r>
              <a:rPr lang="en-US" dirty="0" smtClean="0">
                <a:sym typeface="Wingdings" panose="05000000000000000000" pitchFamily="2" charset="2"/>
              </a:rPr>
              <a:t>32 x 2</a:t>
            </a:r>
            <a:endParaRPr lang="fa-IR" dirty="0" smtClean="0">
              <a:sym typeface="Wingdings" panose="05000000000000000000" pitchFamily="2" charset="2"/>
            </a:endParaRPr>
          </a:p>
          <a:p>
            <a:pPr lvl="3"/>
            <a:r>
              <a:rPr lang="fa-IR" dirty="0" smtClean="0">
                <a:sym typeface="Wingdings" panose="05000000000000000000" pitchFamily="2" charset="2"/>
              </a:rPr>
              <a:t>برای </a:t>
            </a:r>
            <a:r>
              <a:rPr lang="en-US" dirty="0" smtClean="0">
                <a:sym typeface="Wingdings" panose="05000000000000000000" pitchFamily="2" charset="2"/>
              </a:rPr>
              <a:t>shift register</a:t>
            </a:r>
            <a:r>
              <a:rPr lang="fa-IR" dirty="0" smtClean="0">
                <a:sym typeface="Wingdings" panose="05000000000000000000" pitchFamily="2" charset="2"/>
              </a:rPr>
              <a:t> و </a:t>
            </a:r>
            <a:r>
              <a:rPr lang="en-US" dirty="0" smtClean="0">
                <a:sym typeface="Wingdings" panose="05000000000000000000" pitchFamily="2" charset="2"/>
              </a:rPr>
              <a:t>FIFO</a:t>
            </a:r>
            <a:r>
              <a:rPr lang="fa-IR" dirty="0" smtClean="0">
                <a:sym typeface="Wingdings" panose="05000000000000000000" pitchFamily="2" charset="2"/>
              </a:rPr>
              <a:t> کوچک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DB1581-2FDF-4DA0-8CA5-6FBE80F200C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07030"/>
              </p:ext>
            </p:extLst>
          </p:nvPr>
        </p:nvGraphicFramePr>
        <p:xfrm>
          <a:off x="467544" y="1340768"/>
          <a:ext cx="3409106" cy="4526280"/>
        </p:xfrm>
        <a:graphic>
          <a:graphicData uri="http://schemas.openxmlformats.org/drawingml/2006/table">
            <a:tbl>
              <a:tblPr rtl="1" firstRow="1" firstCol="1" lastCol="1" bandRow="1" bandCol="1">
                <a:tableStyleId>{93296810-A885-4BE3-A3E7-6D5BEEA58F35}</a:tableStyleId>
              </a:tblPr>
              <a:tblGrid>
                <a:gridCol w="3409106">
                  <a:extLst>
                    <a:ext uri="{9D8B030D-6E8A-4147-A177-3AD203B41FA5}">
                      <a16:colId xmlns="" xmlns:a16="http://schemas.microsoft.com/office/drawing/2014/main" val="2368847688"/>
                    </a:ext>
                  </a:extLst>
                </a:gridCol>
              </a:tblGrid>
              <a:tr h="3333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پیکربندی ( تعداد بیت × تعداد کلمات 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88682915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40 × 256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17647127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32 × 256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29001947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20 × 512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50558898"/>
                  </a:ext>
                </a:extLst>
              </a:tr>
              <a:tr h="34741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</a:rPr>
                        <a:t>16 × 512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67866442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baseline="0" dirty="0" smtClean="0">
                          <a:effectLst/>
                        </a:rPr>
                        <a:t> 10 </a:t>
                      </a:r>
                      <a:r>
                        <a:rPr lang="fa-IR" sz="1800" dirty="0" smtClean="0">
                          <a:effectLst/>
                        </a:rPr>
                        <a:t>× </a:t>
                      </a:r>
                      <a:r>
                        <a:rPr lang="en-US" sz="1800" dirty="0" smtClean="0">
                          <a:effectLst/>
                        </a:rPr>
                        <a:t>k</a:t>
                      </a:r>
                      <a:r>
                        <a:rPr lang="fa-IR" sz="1800" baseline="0" dirty="0" smtClean="0">
                          <a:effectLst/>
                        </a:rPr>
                        <a:t> 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27149445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200" baseline="0" dirty="0" smtClean="0">
                          <a:effectLst/>
                        </a:rPr>
                        <a:t> 8 × </a:t>
                      </a:r>
                      <a:r>
                        <a:rPr lang="en-US" sz="1800" kern="1200" baseline="0" dirty="0" smtClean="0">
                          <a:effectLst/>
                        </a:rPr>
                        <a:t>k</a:t>
                      </a:r>
                      <a:r>
                        <a:rPr lang="fa-IR" sz="1800" kern="1200" baseline="0" dirty="0" smtClean="0">
                          <a:effectLst/>
                        </a:rPr>
                        <a:t> 1</a:t>
                      </a:r>
                      <a:endParaRPr lang="en-US" sz="1800" b="1" kern="1200" baseline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74436114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kern="1200" baseline="0" dirty="0" smtClean="0">
                          <a:effectLst/>
                        </a:rPr>
                        <a:t> 5 × </a:t>
                      </a:r>
                      <a:r>
                        <a:rPr lang="en-US" sz="1800" kern="1200" baseline="0" dirty="0" smtClean="0">
                          <a:effectLst/>
                        </a:rPr>
                        <a:t>k</a:t>
                      </a:r>
                      <a:r>
                        <a:rPr lang="fa-IR" sz="1800" kern="1200" baseline="0" dirty="0" smtClean="0">
                          <a:effectLst/>
                        </a:rPr>
                        <a:t> 2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30674099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kern="1200" baseline="0" dirty="0" smtClean="0">
                          <a:effectLst/>
                        </a:rPr>
                        <a:t>4 × </a:t>
                      </a:r>
                      <a:r>
                        <a:rPr lang="en-US" sz="1800" kern="1200" baseline="0" dirty="0" smtClean="0">
                          <a:effectLst/>
                        </a:rPr>
                        <a:t>k</a:t>
                      </a:r>
                      <a:r>
                        <a:rPr lang="fa-IR" sz="1800" kern="1200" baseline="0" dirty="0" smtClean="0">
                          <a:effectLst/>
                        </a:rPr>
                        <a:t> 2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25725763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kern="1200" baseline="0" dirty="0" smtClean="0">
                          <a:effectLst/>
                        </a:rPr>
                        <a:t>2 × </a:t>
                      </a:r>
                      <a:r>
                        <a:rPr lang="en-US" sz="1800" kern="1200" baseline="0" dirty="0" smtClean="0">
                          <a:effectLst/>
                        </a:rPr>
                        <a:t>k</a:t>
                      </a:r>
                      <a:r>
                        <a:rPr lang="fa-IR" sz="1800" kern="1200" baseline="0" dirty="0" smtClean="0">
                          <a:effectLst/>
                        </a:rPr>
                        <a:t> 4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27438782"/>
                  </a:ext>
                </a:extLst>
              </a:tr>
              <a:tr h="333366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800" kern="1200" baseline="0" dirty="0" smtClean="0">
                          <a:effectLst/>
                        </a:rPr>
                        <a:t>1 × </a:t>
                      </a:r>
                      <a:r>
                        <a:rPr lang="en-US" sz="1800" kern="1200" baseline="0" dirty="0" smtClean="0">
                          <a:effectLst/>
                        </a:rPr>
                        <a:t>k</a:t>
                      </a:r>
                      <a:r>
                        <a:rPr lang="fa-IR" sz="1800" kern="1200" baseline="0" dirty="0" smtClean="0">
                          <a:effectLst/>
                        </a:rPr>
                        <a:t> 8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7317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1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بلوک‌های منطقی و معماری اتصالات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DB1581-2FDF-4DA0-8CA5-6FBE80F200C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5" y="1196752"/>
            <a:ext cx="8736578" cy="481861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6732240" y="2780928"/>
            <a:ext cx="432048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n w="19050">
                <a:solidFill>
                  <a:schemeClr val="tx1"/>
                </a:solidFill>
              </a:ln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419872" y="2708920"/>
            <a:ext cx="1164538" cy="278965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n w="19050">
                <a:solidFill>
                  <a:schemeClr val="tx1"/>
                </a:solidFill>
              </a:ln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64188" y="5306514"/>
            <a:ext cx="612068" cy="19206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n w="19050">
                <a:solidFill>
                  <a:schemeClr val="tx1"/>
                </a:solidFill>
              </a:ln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2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536228"/>
            <a:ext cx="7773988" cy="444500"/>
          </a:xfrm>
        </p:spPr>
        <p:txBody>
          <a:bodyPr/>
          <a:lstStyle/>
          <a:p>
            <a:pPr rtl="1"/>
            <a:r>
              <a:rPr lang="fa-IR" dirty="0" smtClean="0"/>
              <a:t>حافظه بلوکی در تراشه های </a:t>
            </a:r>
            <a:r>
              <a:rPr lang="en-US" dirty="0" err="1" smtClean="0"/>
              <a:t>UltraScale</a:t>
            </a:r>
            <a:r>
              <a:rPr lang="en-US" dirty="0" smtClean="0"/>
              <a:t>+</a:t>
            </a:r>
            <a:r>
              <a:rPr lang="fa-IR" dirty="0" smtClean="0"/>
              <a:t> شرکت </a:t>
            </a:r>
            <a:r>
              <a:rPr lang="en-US" dirty="0" smtClean="0"/>
              <a:t>Xilinx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DB1581-2FDF-4DA0-8CA5-6FBE80F200C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79512" y="1556792"/>
            <a:ext cx="8286626" cy="4752528"/>
          </a:xfrm>
        </p:spPr>
        <p:txBody>
          <a:bodyPr/>
          <a:lstStyle/>
          <a:p>
            <a:pPr lvl="1"/>
            <a:r>
              <a:rPr lang="fa-IR" dirty="0" smtClean="0"/>
              <a:t>بلوک‌های </a:t>
            </a:r>
            <a:r>
              <a:rPr lang="en-US" sz="2400" dirty="0" err="1" smtClean="0"/>
              <a:t>UltraRAM</a:t>
            </a:r>
            <a:r>
              <a:rPr lang="fa-IR" dirty="0" smtClean="0"/>
              <a:t>:</a:t>
            </a:r>
            <a:endParaRPr lang="en-US" dirty="0" smtClean="0"/>
          </a:p>
          <a:p>
            <a:pPr lvl="2"/>
            <a:r>
              <a:rPr lang="fa-IR" dirty="0" smtClean="0"/>
              <a:t> 288 کیلوبیت:</a:t>
            </a:r>
          </a:p>
          <a:p>
            <a:pPr lvl="2"/>
            <a:r>
              <a:rPr lang="fa-IR" dirty="0" smtClean="0"/>
              <a:t> 4096 × 72 بیت</a:t>
            </a:r>
          </a:p>
          <a:p>
            <a:r>
              <a:rPr lang="fa-IR" dirty="0" smtClean="0"/>
              <a:t>تراشه ها:</a:t>
            </a:r>
          </a:p>
          <a:p>
            <a:pPr lvl="1"/>
            <a:r>
              <a:rPr lang="en-US" sz="2400" dirty="0" err="1" smtClean="0"/>
              <a:t>Kintex</a:t>
            </a:r>
            <a:r>
              <a:rPr lang="en-US" sz="2400" dirty="0" smtClean="0"/>
              <a:t> </a:t>
            </a:r>
            <a:r>
              <a:rPr lang="en-US" sz="2400" dirty="0" err="1"/>
              <a:t>UltraScale</a:t>
            </a:r>
            <a:r>
              <a:rPr lang="en-US" sz="2400" dirty="0" smtClean="0"/>
              <a:t>+</a:t>
            </a:r>
            <a:r>
              <a:rPr lang="fa-IR" dirty="0" smtClean="0"/>
              <a:t> (تا 22/5 مگابیت)</a:t>
            </a:r>
            <a:endParaRPr lang="en-US" dirty="0"/>
          </a:p>
          <a:p>
            <a:pPr lvl="1"/>
            <a:r>
              <a:rPr lang="en-US" sz="2400" dirty="0" err="1" smtClean="0"/>
              <a:t>Zynq</a:t>
            </a:r>
            <a:r>
              <a:rPr lang="en-US" sz="2400" dirty="0" smtClean="0"/>
              <a:t> </a:t>
            </a:r>
            <a:r>
              <a:rPr lang="en-US" sz="2400" dirty="0" err="1"/>
              <a:t>UltraScale</a:t>
            </a:r>
            <a:r>
              <a:rPr lang="en-US" sz="2400" dirty="0" smtClean="0"/>
              <a:t>+</a:t>
            </a:r>
            <a:r>
              <a:rPr lang="en-US" dirty="0" smtClean="0"/>
              <a:t> </a:t>
            </a:r>
            <a:r>
              <a:rPr lang="fa-IR" dirty="0" smtClean="0"/>
              <a:t> (</a:t>
            </a:r>
            <a:r>
              <a:rPr lang="fa-IR" dirty="0"/>
              <a:t>تا </a:t>
            </a:r>
            <a:r>
              <a:rPr lang="fa-IR" dirty="0" smtClean="0"/>
              <a:t>22/5 </a:t>
            </a:r>
            <a:r>
              <a:rPr lang="fa-IR" dirty="0"/>
              <a:t>مگابیت)</a:t>
            </a:r>
            <a:endParaRPr lang="en-US" dirty="0"/>
          </a:p>
          <a:p>
            <a:pPr lvl="1"/>
            <a:r>
              <a:rPr lang="en-US" sz="2400" dirty="0"/>
              <a:t>Virtex </a:t>
            </a:r>
            <a:r>
              <a:rPr lang="en-US" sz="2400" dirty="0" err="1"/>
              <a:t>UltraScale</a:t>
            </a:r>
            <a:r>
              <a:rPr lang="en-US" sz="2400" dirty="0" smtClean="0"/>
              <a:t>+</a:t>
            </a:r>
            <a:r>
              <a:rPr lang="fa-IR" sz="2400" dirty="0" smtClean="0"/>
              <a:t> </a:t>
            </a:r>
            <a:r>
              <a:rPr lang="fa-IR" dirty="0"/>
              <a:t>(تا </a:t>
            </a:r>
            <a:r>
              <a:rPr lang="fa-IR" dirty="0" smtClean="0"/>
              <a:t>360 </a:t>
            </a:r>
            <a:r>
              <a:rPr lang="fa-IR" dirty="0"/>
              <a:t>مگابیت</a:t>
            </a:r>
            <a:r>
              <a:rPr lang="fa-IR" dirty="0" smtClean="0"/>
              <a:t>)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5113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3900" smtClean="0">
                <a:cs typeface="B Nazanin" panose="00000400000000000000" pitchFamily="2" charset="-78"/>
              </a:rPr>
              <a:t>تکلیف</a:t>
            </a:r>
            <a:endParaRPr lang="fa-IR" sz="2390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8D50ED-011E-49EE-AD0F-3CF2D1E2DD5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3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9D6930-9DB4-4EDE-BAF5-C4A4937F50C3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Configuration as Logic Function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900113" y="1341438"/>
            <a:ext cx="7683500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fa-IR" b="0" dirty="0">
                <a:solidFill>
                  <a:srgbClr val="FF0066"/>
                </a:solidFill>
              </a:rPr>
              <a:t>Remember:</a:t>
            </a:r>
          </a:p>
          <a:p>
            <a:pPr lvl="1" eaLnBrk="1" hangingPunct="1">
              <a:buFont typeface="Wingdings" panose="05000000000000000000" pitchFamily="2" charset="2"/>
              <a:buAutoNum type="arabicPeriod" startAt="3"/>
            </a:pPr>
            <a:r>
              <a:rPr lang="en-US" altLang="fa-IR" dirty="0"/>
              <a:t>What can be done about SP </a:t>
            </a:r>
            <a:r>
              <a:rPr lang="en-US" altLang="fa-IR" dirty="0" err="1"/>
              <a:t>LBs</a:t>
            </a:r>
            <a:r>
              <a:rPr lang="en-US" altLang="fa-IR" dirty="0"/>
              <a:t> not used in a specific application?</a:t>
            </a:r>
          </a:p>
          <a:p>
            <a:pPr eaLnBrk="1" hangingPunct="1"/>
            <a:endParaRPr lang="en-US" altLang="fa-IR" b="0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fa-IR" b="0" dirty="0">
                <a:solidFill>
                  <a:srgbClr val="FF0000"/>
                </a:solidFill>
              </a:rPr>
              <a:t>Can be used as a big LUT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fa-IR" dirty="0"/>
              <a:t>E.g. Square root: 8-input, 8-output memory module</a:t>
            </a:r>
          </a:p>
          <a:p>
            <a:pPr eaLnBrk="1" hangingPunct="1"/>
            <a:r>
              <a:rPr lang="en-US" altLang="fa-IR" b="0" dirty="0">
                <a:solidFill>
                  <a:srgbClr val="FF0000"/>
                </a:solidFill>
              </a:rPr>
              <a:t>Advantages (vs. small LUT implementation):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fa-IR" dirty="0"/>
              <a:t>Higher speed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fa-IR" dirty="0"/>
              <a:t>Predictable speed</a:t>
            </a:r>
          </a:p>
          <a:p>
            <a:pPr eaLnBrk="1" hangingPunct="1"/>
            <a:r>
              <a:rPr lang="en-US" altLang="fa-IR" b="0" dirty="0">
                <a:solidFill>
                  <a:srgbClr val="0000FF"/>
                </a:solidFill>
              </a:rPr>
              <a:t>Can implement either independently or combined to implement larger functions</a:t>
            </a:r>
          </a:p>
        </p:txBody>
      </p:sp>
    </p:spTree>
    <p:extLst>
      <p:ext uri="{BB962C8B-B14F-4D97-AF65-F5344CB8AC3E}">
        <p14:creationId xmlns:p14="http://schemas.microsoft.com/office/powerpoint/2010/main" val="33809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rtl="1"/>
            <a:r>
              <a:rPr lang="en-US" altLang="fa-IR" dirty="0">
                <a:latin typeface="Arial"/>
                <a:ea typeface="+mj-ea"/>
                <a:cs typeface="Titr" pitchFamily="2" charset="-78"/>
              </a:rPr>
              <a:t>Applications of </a:t>
            </a:r>
            <a:r>
              <a:rPr lang="en-US" altLang="fa-IR" dirty="0">
                <a:latin typeface="Arial"/>
                <a:ea typeface="+mj-ea"/>
                <a:cs typeface="Arial"/>
              </a:rPr>
              <a:t>Embedded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75656" y="1779280"/>
          <a:ext cx="5256584" cy="4386024"/>
        </p:xfrm>
        <a:graphic>
          <a:graphicData uri="http://schemas.openxmlformats.org/drawingml/2006/table">
            <a:tbl>
              <a:tblPr rtl="1" firstRow="1" firstCol="1" bandRow="1"/>
              <a:tblGrid>
                <a:gridCol w="3772166">
                  <a:extLst>
                    <a:ext uri="{9D8B030D-6E8A-4147-A177-3AD203B41FA5}">
                      <a16:colId xmlns="" xmlns:a16="http://schemas.microsoft.com/office/drawing/2014/main" val="255015363"/>
                    </a:ext>
                  </a:extLst>
                </a:gridCol>
                <a:gridCol w="1484418">
                  <a:extLst>
                    <a:ext uri="{9D8B030D-6E8A-4147-A177-3AD203B41FA5}">
                      <a16:colId xmlns="" xmlns:a16="http://schemas.microsoft.com/office/drawing/2014/main" val="2549447055"/>
                    </a:ext>
                  </a:extLst>
                </a:gridCol>
              </a:tblGrid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داده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آدرس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30540725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81044717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76295221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1/4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6861002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1/7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33699985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65840998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2/2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842639"/>
                  </a:ext>
                </a:extLst>
              </a:tr>
              <a:tr h="1021032"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4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...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4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...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98765442"/>
                  </a:ext>
                </a:extLst>
              </a:tr>
              <a:tr h="34790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  <a:sym typeface="Symbol" panose="05050102010706020507" pitchFamily="18" charset="2"/>
                        </a:rPr>
                        <a:t>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585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9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rtl="1"/>
            <a:r>
              <a:rPr lang="en-US" altLang="fa-IR" dirty="0">
                <a:latin typeface="Arial"/>
                <a:ea typeface="+mj-ea"/>
                <a:cs typeface="Titr" pitchFamily="2" charset="-78"/>
              </a:rPr>
              <a:t>Applications of </a:t>
            </a:r>
            <a:r>
              <a:rPr lang="en-US" altLang="fa-IR" dirty="0">
                <a:latin typeface="Arial"/>
                <a:ea typeface="+mj-ea"/>
                <a:cs typeface="Arial"/>
              </a:rPr>
              <a:t>Embedded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856" y="1052735"/>
            <a:ext cx="5544616" cy="1008113"/>
          </a:xfrm>
        </p:spPr>
        <p:txBody>
          <a:bodyPr/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تابع سیگموید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3106864" cy="1230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256" y="2829399"/>
            <a:ext cx="4320480" cy="29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F1EFB2-D301-47F4-950C-BB81DFE1F01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1143000"/>
          </a:xfrm>
        </p:spPr>
        <p:txBody>
          <a:bodyPr/>
          <a:lstStyle/>
          <a:p>
            <a:pPr rtl="1" eaLnBrk="1" hangingPunct="1"/>
            <a:r>
              <a:rPr lang="en-US" altLang="fa-IR" dirty="0" smtClean="0">
                <a:cs typeface="Titr" pitchFamily="2" charset="-78"/>
              </a:rPr>
              <a:t>Applications of </a:t>
            </a:r>
            <a:r>
              <a:rPr lang="en-US" altLang="fa-IR" dirty="0" smtClean="0"/>
              <a:t>Embedded Memory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43063"/>
            <a:ext cx="48672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9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4276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71800" y="1000125"/>
            <a:ext cx="56721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marL="800100" lvl="1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4x4 Multiplier</a:t>
            </a:r>
          </a:p>
          <a:p>
            <a:pPr marL="1257300" lvl="2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or any complex math function</a:t>
            </a:r>
          </a:p>
        </p:txBody>
      </p:sp>
    </p:spTree>
    <p:extLst>
      <p:ext uri="{BB962C8B-B14F-4D97-AF65-F5344CB8AC3E}">
        <p14:creationId xmlns:p14="http://schemas.microsoft.com/office/powerpoint/2010/main" val="14015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F1EFB2-D301-47F4-950C-BB81DFE1F01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1143000"/>
          </a:xfrm>
        </p:spPr>
        <p:txBody>
          <a:bodyPr/>
          <a:lstStyle/>
          <a:p>
            <a:pPr rtl="1" eaLnBrk="1" hangingPunct="1"/>
            <a:r>
              <a:rPr lang="en-US" altLang="fa-IR" dirty="0" smtClean="0">
                <a:cs typeface="Titr" pitchFamily="2" charset="-78"/>
              </a:rPr>
              <a:t>Applications of </a:t>
            </a:r>
            <a:r>
              <a:rPr lang="en-US" altLang="fa-IR" dirty="0" smtClean="0"/>
              <a:t>Embedded Memory</a:t>
            </a:r>
          </a:p>
        </p:txBody>
      </p:sp>
      <p:pic>
        <p:nvPicPr>
          <p:cNvPr id="1409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65104"/>
            <a:ext cx="434340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43063"/>
            <a:ext cx="48672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9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4276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71800" y="1000125"/>
            <a:ext cx="56721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marL="800100" lvl="1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4x4 Multiplier</a:t>
            </a:r>
          </a:p>
          <a:p>
            <a:pPr marL="1257300" lvl="2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or any complex math function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143500" y="3929063"/>
            <a:ext cx="364331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8" tIns="50914" rIns="101828" bIns="50914"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For larger multipliers, can use several 4x4 </a:t>
            </a:r>
            <a:r>
              <a:rPr lang="en-US" sz="2200" kern="0" dirty="0" err="1">
                <a:solidFill>
                  <a:srgbClr val="0000FF"/>
                </a:solidFill>
                <a:latin typeface="+mn-lt"/>
                <a:cs typeface="+mn-cs"/>
              </a:rPr>
              <a:t>mults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 + adders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8A04FA-CEE0-4376-AC08-058F9DE7730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Heterogeneous Logic Blocks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19100" indent="-419100" eaLnBrk="1" hangingPunct="1"/>
            <a:r>
              <a:rPr lang="en-US" altLang="fa-IR" dirty="0" smtClean="0"/>
              <a:t>Key questions: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Which kinds of SP functions?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What should be the ratio: SP/GP?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What can be done about SP </a:t>
            </a:r>
            <a:r>
              <a:rPr lang="en-US" altLang="fa-IR" dirty="0" err="1" smtClean="0"/>
              <a:t>LBs</a:t>
            </a:r>
            <a:r>
              <a:rPr lang="en-US" altLang="fa-IR" dirty="0" smtClean="0"/>
              <a:t> not used in a specific application?</a:t>
            </a:r>
          </a:p>
          <a:p>
            <a:pPr marL="1295400" lvl="2" indent="-381000" eaLnBrk="1" hangingPunct="1"/>
            <a:r>
              <a:rPr lang="en-US" altLang="fa-IR" dirty="0" smtClean="0"/>
              <a:t>Rose’s golden rule: “build structures that are always useful, even if that use is less than perfectly efficient.”</a:t>
            </a:r>
          </a:p>
          <a:p>
            <a:pPr marL="1295400" lvl="2" indent="-381000" eaLnBrk="1" hangingPunct="1"/>
            <a:r>
              <a:rPr lang="en-US" altLang="fa-IR" dirty="0" smtClean="0"/>
              <a:t>“The more useful a hard structure is, across a </a:t>
            </a:r>
            <a:r>
              <a:rPr lang="en-US" altLang="fa-IR" b="1" dirty="0" smtClean="0"/>
              <a:t>wider range of applications</a:t>
            </a:r>
            <a:r>
              <a:rPr lang="en-US" altLang="fa-IR" dirty="0" smtClean="0"/>
              <a:t>, then the greater its net benefit - provided the cost of the extra functionality is not excessive.”</a:t>
            </a:r>
          </a:p>
          <a:p>
            <a:pPr marL="1676400" lvl="3" indent="-304800" eaLnBrk="1" hangingPunct="1"/>
            <a:r>
              <a:rPr lang="en-US" altLang="fa-IR" dirty="0" smtClean="0"/>
              <a:t>Rose. Hard vs. Soft: The Central Question of Pre-Fabricated Silicon. In Proceedings of the 34</a:t>
            </a:r>
            <a:r>
              <a:rPr lang="en-US" altLang="fa-IR" baseline="30000" dirty="0" smtClean="0"/>
              <a:t>th</a:t>
            </a:r>
            <a:r>
              <a:rPr lang="en-US" altLang="fa-IR" dirty="0" smtClean="0"/>
              <a:t> International Symposium on Multiple-Valued Logic (</a:t>
            </a:r>
            <a:r>
              <a:rPr lang="en-US" altLang="fa-IR" dirty="0" err="1" smtClean="0"/>
              <a:t>ISMVL’04</a:t>
            </a:r>
            <a:r>
              <a:rPr lang="en-US" altLang="fa-IR" dirty="0" smtClean="0"/>
              <a:t>), 2004.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endParaRPr lang="en-US" altLang="fa-IR" dirty="0" smtClean="0"/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endParaRPr lang="en-US" altLang="fa-I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rtl="1"/>
            <a:r>
              <a:rPr lang="en-US" altLang="fa-IR" dirty="0">
                <a:latin typeface="Arial"/>
                <a:ea typeface="+mj-ea"/>
                <a:cs typeface="Titr" pitchFamily="2" charset="-78"/>
              </a:rPr>
              <a:t>Applications of </a:t>
            </a:r>
            <a:r>
              <a:rPr lang="en-US" altLang="fa-IR" dirty="0">
                <a:latin typeface="Arial"/>
                <a:ea typeface="+mj-ea"/>
                <a:cs typeface="Arial"/>
              </a:rPr>
              <a:t>Embedded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856" y="1052735"/>
            <a:ext cx="5544616" cy="2952329"/>
          </a:xfrm>
        </p:spPr>
        <p:txBody>
          <a:bodyPr/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دقت محاسبه:</a:t>
            </a:r>
          </a:p>
          <a:p>
            <a:pPr lvl="1" algn="r" rtl="1">
              <a:buFont typeface="Wingdings" panose="05000000000000000000" pitchFamily="2" charset="2"/>
              <a:buChar char="q"/>
            </a:pPr>
            <a:r>
              <a:rPr lang="fa-IR" sz="2400" dirty="0" smtClean="0">
                <a:cs typeface="B Nazanin" panose="00000400000000000000" pitchFamily="2" charset="-78"/>
              </a:rPr>
              <a:t> جذر اعدادی که در جدول نیستند (1/5):</a:t>
            </a:r>
          </a:p>
          <a:p>
            <a:pPr lvl="2" algn="r" rtl="1"/>
            <a:r>
              <a:rPr lang="fa-IR" sz="2400" dirty="0" smtClean="0">
                <a:cs typeface="B Nazanin" panose="00000400000000000000" pitchFamily="2" charset="-78"/>
              </a:rPr>
              <a:t> گرد کردن</a:t>
            </a:r>
          </a:p>
          <a:p>
            <a:pPr lvl="2" algn="r" rtl="1"/>
            <a:r>
              <a:rPr lang="fa-IR" sz="2400" dirty="0" smtClean="0">
                <a:cs typeface="B Nazanin" panose="00000400000000000000" pitchFamily="2" charset="-78"/>
              </a:rPr>
              <a:t> کوتاه کردن</a:t>
            </a:r>
          </a:p>
          <a:p>
            <a:pPr lvl="2" algn="r" rtl="1"/>
            <a:r>
              <a:rPr lang="fa-IR" sz="2400" dirty="0" smtClean="0">
                <a:cs typeface="B Nazanin" panose="00000400000000000000" pitchFamily="2" charset="-78"/>
              </a:rPr>
              <a:t> تقریب خطی</a:t>
            </a:r>
          </a:p>
          <a:p>
            <a:pPr lvl="3" algn="r" rtl="1"/>
            <a:r>
              <a:rPr lang="fa-IR" sz="1800" dirty="0" smtClean="0">
                <a:cs typeface="B Nazanin" panose="00000400000000000000" pitchFamily="2" charset="-78"/>
              </a:rPr>
              <a:t>دقیق‌تر</a:t>
            </a:r>
          </a:p>
          <a:p>
            <a:pPr lvl="3" algn="r" rtl="1"/>
            <a:r>
              <a:rPr lang="fa-IR" sz="1800" dirty="0" smtClean="0">
                <a:cs typeface="B Nazanin" panose="00000400000000000000" pitchFamily="2" charset="-78"/>
              </a:rPr>
              <a:t>سخت‌افزار اضافی</a:t>
            </a:r>
            <a:endParaRPr lang="fa-IR" dirty="0" smtClean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18868" y="2708919"/>
          <a:ext cx="7941564" cy="3168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3" imgW="16306829" imgH="6505543" progId="Visio.Drawing.11">
                  <p:embed/>
                </p:oleObj>
              </mc:Choice>
              <mc:Fallback>
                <p:oleObj name="Visio" r:id="rId3" imgW="16306829" imgH="650554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868" y="2708919"/>
                        <a:ext cx="7941564" cy="3168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440584"/>
              </p:ext>
            </p:extLst>
          </p:nvPr>
        </p:nvGraphicFramePr>
        <p:xfrm>
          <a:off x="899592" y="847725"/>
          <a:ext cx="2088233" cy="2949827"/>
        </p:xfrm>
        <a:graphic>
          <a:graphicData uri="http://schemas.openxmlformats.org/drawingml/2006/table">
            <a:tbl>
              <a:tblPr rtl="1" firstRow="1" firstCol="1" bandRow="1"/>
              <a:tblGrid>
                <a:gridCol w="1498532">
                  <a:extLst>
                    <a:ext uri="{9D8B030D-6E8A-4147-A177-3AD203B41FA5}">
                      <a16:colId xmlns="" xmlns:a16="http://schemas.microsoft.com/office/drawing/2014/main" val="255015363"/>
                    </a:ext>
                  </a:extLst>
                </a:gridCol>
                <a:gridCol w="589701">
                  <a:extLst>
                    <a:ext uri="{9D8B030D-6E8A-4147-A177-3AD203B41FA5}">
                      <a16:colId xmlns="" xmlns:a16="http://schemas.microsoft.com/office/drawing/2014/main" val="2549447055"/>
                    </a:ext>
                  </a:extLst>
                </a:gridCol>
              </a:tblGrid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داده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آدرس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30540725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81044717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76295221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1/4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6861002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1/7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33699985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65840998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2/2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842639"/>
                  </a:ext>
                </a:extLst>
              </a:tr>
              <a:tr h="706499"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...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a-IR" sz="2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...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98765442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  <a:sym typeface="Symbol" panose="05050102010706020507" pitchFamily="18" charset="2"/>
                        </a:rPr>
                        <a:t>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585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5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E21742-9C0D-4F85-8A4E-DFB2619361EE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Applications of </a:t>
            </a:r>
            <a:r>
              <a:rPr lang="en-US" altLang="fa-IR" smtClean="0"/>
              <a:t>Embedded Memory</a:t>
            </a:r>
          </a:p>
        </p:txBody>
      </p:sp>
      <p:sp>
        <p:nvSpPr>
          <p:cNvPr id="1411075" name="Text Box 3"/>
          <p:cNvSpPr txBox="1">
            <a:spLocks noChangeArrowheads="1"/>
          </p:cNvSpPr>
          <p:nvPr/>
        </p:nvSpPr>
        <p:spPr bwMode="auto">
          <a:xfrm>
            <a:off x="714375" y="2286000"/>
            <a:ext cx="8072438" cy="24622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Constant multiplication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For DSP and control systems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Constant value determines memory content patterns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If constant is changed, can load new values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Multiplication precision can be set (cost saving)</a:t>
            </a:r>
            <a:endParaRPr lang="fa-IR" sz="2200" kern="0" dirty="0">
              <a:solidFill>
                <a:srgbClr val="0000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1075" grpId="0" build="p" bldLvl="3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6ED13-ED88-40D1-8099-BD6EA4519283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FIR (Finite Impulse Response) Filter</a:t>
            </a:r>
          </a:p>
        </p:txBody>
      </p:sp>
      <p:pic>
        <p:nvPicPr>
          <p:cNvPr id="440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935163"/>
            <a:ext cx="6929437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51" y="3930396"/>
            <a:ext cx="6623159" cy="2239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836712"/>
            <a:ext cx="2477038" cy="936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3664EA-CFF6-44DA-ACEB-AFBE66ED01B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Applications of </a:t>
            </a:r>
            <a:r>
              <a:rPr lang="en-US" altLang="fa-IR" smtClean="0"/>
              <a:t>Embedded Memory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71563" y="1285875"/>
            <a:ext cx="8072437" cy="24622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Transcendental functions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sin, </a:t>
            </a:r>
            <a:r>
              <a:rPr lang="en-US" sz="2200" kern="0" dirty="0" err="1">
                <a:solidFill>
                  <a:srgbClr val="0000FF"/>
                </a:solidFill>
                <a:latin typeface="+mn-lt"/>
                <a:cs typeface="+mn-cs"/>
              </a:rPr>
              <a:t>cos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, …, logarithm, …</a:t>
            </a:r>
          </a:p>
          <a:p>
            <a:pPr marL="1371600" lvl="2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latin typeface="+mn-lt"/>
                <a:cs typeface="+mn-cs"/>
              </a:rPr>
              <a:t>Costly/complex hardware implementation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Arguments: </a:t>
            </a:r>
            <a:r>
              <a:rPr lang="el-GR" sz="2200" kern="0" dirty="0">
                <a:solidFill>
                  <a:srgbClr val="0000FF"/>
                </a:solidFill>
                <a:latin typeface="+mn-lt"/>
                <a:cs typeface="+mn-cs"/>
              </a:rPr>
              <a:t>α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 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  <a:sym typeface="Wingdings" pitchFamily="2" charset="2"/>
              </a:rPr>
              <a:t>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 address lines</a:t>
            </a:r>
          </a:p>
          <a:p>
            <a:pPr marL="914400" lvl="1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Results: sin(</a:t>
            </a:r>
            <a:r>
              <a:rPr lang="el-GR" sz="2200" kern="0" dirty="0">
                <a:solidFill>
                  <a:srgbClr val="0000FF"/>
                </a:solidFill>
                <a:latin typeface="+mn-lt"/>
                <a:cs typeface="Arial" charset="0"/>
              </a:rPr>
              <a:t>α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Arial" charset="0"/>
              </a:rPr>
              <a:t>) 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Arial" charset="0"/>
                <a:sym typeface="Wingdings" pitchFamily="2" charset="2"/>
              </a:rPr>
              <a:t> </a:t>
            </a:r>
            <a:r>
              <a:rPr lang="en-US" sz="2200" kern="0" dirty="0">
                <a:solidFill>
                  <a:srgbClr val="0000FF"/>
                </a:solidFill>
                <a:latin typeface="+mn-lt"/>
                <a:cs typeface="+mn-cs"/>
              </a:rPr>
              <a:t>data lines</a:t>
            </a:r>
          </a:p>
        </p:txBody>
      </p:sp>
    </p:spTree>
    <p:extLst>
      <p:ext uri="{BB962C8B-B14F-4D97-AF65-F5344CB8AC3E}">
        <p14:creationId xmlns:p14="http://schemas.microsoft.com/office/powerpoint/2010/main" val="33835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rtl="1"/>
            <a:r>
              <a:rPr lang="fa-IR" dirty="0" smtClean="0"/>
              <a:t>پیاده­سازی ماشین حالت با حافظه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1052735"/>
            <a:ext cx="5544616" cy="1008113"/>
          </a:xfrm>
        </p:spPr>
        <p:txBody>
          <a:bodyPr/>
          <a:lstStyle/>
          <a:p>
            <a:r>
              <a:rPr lang="fa-IR" dirty="0" smtClean="0"/>
              <a:t>ماشین فروش شکلات: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644008" y="1556791"/>
          <a:ext cx="39497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3" imgW="9906029" imgH="10191814" progId="Visio.Drawing.11">
                  <p:embed/>
                </p:oleObj>
              </mc:Choice>
              <mc:Fallback>
                <p:oleObj name="Visio" r:id="rId3" imgW="9906029" imgH="1019181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4008" y="1556791"/>
                        <a:ext cx="39497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99592" y="1525905"/>
          <a:ext cx="3530599" cy="3838575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4047829539"/>
                    </a:ext>
                  </a:extLst>
                </a:gridCol>
                <a:gridCol w="253220">
                  <a:extLst>
                    <a:ext uri="{9D8B030D-6E8A-4147-A177-3AD203B41FA5}">
                      <a16:colId xmlns:a16="http://schemas.microsoft.com/office/drawing/2014/main" xmlns="" val="1418399149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xmlns="" val="3514641436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xmlns="" val="2928921312"/>
                    </a:ext>
                  </a:extLst>
                </a:gridCol>
                <a:gridCol w="381686">
                  <a:extLst>
                    <a:ext uri="{9D8B030D-6E8A-4147-A177-3AD203B41FA5}">
                      <a16:colId xmlns:a16="http://schemas.microsoft.com/office/drawing/2014/main" xmlns="" val="638684349"/>
                    </a:ext>
                  </a:extLst>
                </a:gridCol>
                <a:gridCol w="410313">
                  <a:extLst>
                    <a:ext uri="{9D8B030D-6E8A-4147-A177-3AD203B41FA5}">
                      <a16:colId xmlns:a16="http://schemas.microsoft.com/office/drawing/2014/main" xmlns="" val="643222406"/>
                    </a:ext>
                  </a:extLst>
                </a:gridCol>
                <a:gridCol w="448482">
                  <a:extLst>
                    <a:ext uri="{9D8B030D-6E8A-4147-A177-3AD203B41FA5}">
                      <a16:colId xmlns:a16="http://schemas.microsoft.com/office/drawing/2014/main" xmlns="" val="2534416791"/>
                    </a:ext>
                  </a:extLst>
                </a:gridCol>
                <a:gridCol w="610698">
                  <a:extLst>
                    <a:ext uri="{9D8B030D-6E8A-4147-A177-3AD203B41FA5}">
                      <a16:colId xmlns:a16="http://schemas.microsoft.com/office/drawing/2014/main" xmlns="" val="2171492350"/>
                    </a:ext>
                  </a:extLst>
                </a:gridCol>
              </a:tblGrid>
              <a:tr h="276225">
                <a:tc gridSpan="3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حالت جاری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ورودی ها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حالت بعدی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خروجی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42452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DOOR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094254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(start)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814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9142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82464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3131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(P200)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08484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83419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90784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3155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(P400)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638943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1876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59819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1347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(full)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04455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6025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7964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248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0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rtl="1"/>
            <a:r>
              <a:rPr lang="fa-IR" dirty="0" smtClean="0"/>
              <a:t>پیاده­سازی ماشین حالت با حافظه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1052735"/>
            <a:ext cx="5544616" cy="1008113"/>
          </a:xfrm>
        </p:spPr>
        <p:txBody>
          <a:bodyPr/>
          <a:lstStyle/>
          <a:p>
            <a:r>
              <a:rPr lang="fa-IR" dirty="0" smtClean="0"/>
              <a:t>ماشین فروش شکلات: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99592" y="1894681"/>
          <a:ext cx="3530599" cy="3838575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4047829539"/>
                    </a:ext>
                  </a:extLst>
                </a:gridCol>
                <a:gridCol w="253220">
                  <a:extLst>
                    <a:ext uri="{9D8B030D-6E8A-4147-A177-3AD203B41FA5}">
                      <a16:colId xmlns:a16="http://schemas.microsoft.com/office/drawing/2014/main" xmlns="" val="1418399149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xmlns="" val="3514641436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xmlns="" val="2928921312"/>
                    </a:ext>
                  </a:extLst>
                </a:gridCol>
                <a:gridCol w="381686">
                  <a:extLst>
                    <a:ext uri="{9D8B030D-6E8A-4147-A177-3AD203B41FA5}">
                      <a16:colId xmlns:a16="http://schemas.microsoft.com/office/drawing/2014/main" xmlns="" val="638684349"/>
                    </a:ext>
                  </a:extLst>
                </a:gridCol>
                <a:gridCol w="410313">
                  <a:extLst>
                    <a:ext uri="{9D8B030D-6E8A-4147-A177-3AD203B41FA5}">
                      <a16:colId xmlns:a16="http://schemas.microsoft.com/office/drawing/2014/main" xmlns="" val="643222406"/>
                    </a:ext>
                  </a:extLst>
                </a:gridCol>
                <a:gridCol w="448482">
                  <a:extLst>
                    <a:ext uri="{9D8B030D-6E8A-4147-A177-3AD203B41FA5}">
                      <a16:colId xmlns:a16="http://schemas.microsoft.com/office/drawing/2014/main" xmlns="" val="2534416791"/>
                    </a:ext>
                  </a:extLst>
                </a:gridCol>
                <a:gridCol w="610698">
                  <a:extLst>
                    <a:ext uri="{9D8B030D-6E8A-4147-A177-3AD203B41FA5}">
                      <a16:colId xmlns:a16="http://schemas.microsoft.com/office/drawing/2014/main" xmlns="" val="2171492350"/>
                    </a:ext>
                  </a:extLst>
                </a:gridCol>
              </a:tblGrid>
              <a:tr h="276225">
                <a:tc gridSpan="3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حالت جاری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ورودی ها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حالت بعدی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3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خروجی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42452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DOOR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094254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(start)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814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91423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82464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3131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(P200)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08484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83419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90784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31551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(P400)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638943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1876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59819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13470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(full)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04455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6025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7964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824851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252862" y="1894681"/>
          <a:ext cx="2199458" cy="3842385"/>
        </p:xfrm>
        <a:graphic>
          <a:graphicData uri="http://schemas.openxmlformats.org/drawingml/2006/table">
            <a:tbl>
              <a:tblPr/>
              <a:tblGrid>
                <a:gridCol w="823189">
                  <a:extLst>
                    <a:ext uri="{9D8B030D-6E8A-4147-A177-3AD203B41FA5}">
                      <a16:colId xmlns:a16="http://schemas.microsoft.com/office/drawing/2014/main" xmlns="" val="2261942572"/>
                    </a:ext>
                  </a:extLst>
                </a:gridCol>
                <a:gridCol w="450181">
                  <a:extLst>
                    <a:ext uri="{9D8B030D-6E8A-4147-A177-3AD203B41FA5}">
                      <a16:colId xmlns:a16="http://schemas.microsoft.com/office/drawing/2014/main" xmlns="" val="1777087968"/>
                    </a:ext>
                  </a:extLst>
                </a:gridCol>
                <a:gridCol w="463044">
                  <a:extLst>
                    <a:ext uri="{9D8B030D-6E8A-4147-A177-3AD203B41FA5}">
                      <a16:colId xmlns:a16="http://schemas.microsoft.com/office/drawing/2014/main" xmlns="" val="2360126389"/>
                    </a:ext>
                  </a:extLst>
                </a:gridCol>
                <a:gridCol w="463044">
                  <a:extLst>
                    <a:ext uri="{9D8B030D-6E8A-4147-A177-3AD203B41FA5}">
                      <a16:colId xmlns:a16="http://schemas.microsoft.com/office/drawing/2014/main" xmlns="" val="688357586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آدرس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1" fontAlgn="ctr"/>
                      <a:r>
                        <a:rPr lang="fa-IR" sz="1600" b="1" i="0" u="none" strike="noStrike">
                          <a:solidFill>
                            <a:srgbClr val="000000"/>
                          </a:solidFill>
                          <a:effectLst/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محتوای حافظه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5223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6859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5711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4915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699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32404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6463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50048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799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43394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2225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6609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1227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9809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20769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4001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529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8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1520" y="3861048"/>
            <a:ext cx="6330561" cy="2664296"/>
            <a:chOff x="257663" y="980728"/>
            <a:chExt cx="6330561" cy="2664296"/>
          </a:xfrm>
        </p:grpSpPr>
        <p:pic>
          <p:nvPicPr>
            <p:cNvPr id="7" name="Picture 2" descr="fig7_7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2"/>
            <a:stretch/>
          </p:blipFill>
          <p:spPr bwMode="auto">
            <a:xfrm>
              <a:off x="257663" y="980728"/>
              <a:ext cx="6330561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 bwMode="auto">
            <a:xfrm>
              <a:off x="1043608" y="2420888"/>
              <a:ext cx="360040" cy="122413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019175" eaLnBrk="1" hangingPunct="1"/>
              <a:endParaRPr lang="fa-IR" dirty="0" smtClean="0">
                <a:ln w="19050">
                  <a:solidFill>
                    <a:srgbClr val="00000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923928" y="2708920"/>
              <a:ext cx="432048" cy="936104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019175" eaLnBrk="1" hangingPunct="1"/>
              <a:endParaRPr lang="fa-IR" dirty="0" smtClean="0">
                <a:ln w="19050">
                  <a:solidFill>
                    <a:srgbClr val="00000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283968" y="2636912"/>
              <a:ext cx="144016" cy="36004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019175" eaLnBrk="1" hangingPunct="1"/>
              <a:endParaRPr lang="fa-IR" dirty="0" smtClean="0">
                <a:ln w="19050">
                  <a:solidFill>
                    <a:srgbClr val="000000"/>
                  </a:solidFill>
                </a:ln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پیاده­سازی ماشین </a:t>
            </a:r>
            <a:r>
              <a:rPr lang="fa-IR" dirty="0"/>
              <a:t>حالت با حافظه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899B80-BBC6-4923-BFC8-1F9F33FB645D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995936" y="1123397"/>
          <a:ext cx="4550896" cy="3097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4" imgW="5438939" imgH="3702016" progId="Visio.Drawing.11">
                  <p:embed/>
                </p:oleObj>
              </mc:Choice>
              <mc:Fallback>
                <p:oleObj name="Visio" r:id="rId4" imgW="5438939" imgH="370201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95936" y="1123397"/>
                        <a:ext cx="4550896" cy="3097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51520" y="126177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90600" lvl="1" indent="-533400" algn="r" rtl="1">
              <a:spcBef>
                <a:spcPct val="20000"/>
              </a:spcBef>
              <a:buFont typeface="Wingdings" pitchFamily="2" charset="2"/>
              <a:buChar char="q"/>
            </a:pPr>
            <a:r>
              <a:rPr lang="fa-IR" sz="2800" kern="0" dirty="0" smtClean="0">
                <a:solidFill>
                  <a:srgbClr val="0000FF"/>
                </a:solidFill>
                <a:latin typeface="Arial"/>
                <a:cs typeface="B Mitra" pitchFamily="2" charset="-78"/>
              </a:rPr>
              <a:t>حافظه باید همگام با کلاک باشد</a:t>
            </a:r>
            <a:endParaRPr lang="fa-IR" sz="2800" kern="0" dirty="0">
              <a:solidFill>
                <a:srgbClr val="0000FF"/>
              </a:solidFill>
              <a:latin typeface="Arial"/>
              <a:cs typeface="B Mitr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74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170F71-A437-4C96-81DC-5AE50F2D49CD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smtClean="0">
                <a:cs typeface="Titr" pitchFamily="2" charset="-78"/>
              </a:rPr>
              <a:t>Applications of </a:t>
            </a:r>
            <a:r>
              <a:rPr lang="en-US" altLang="fa-IR" smtClean="0"/>
              <a:t>Embedded Memory</a:t>
            </a:r>
          </a:p>
        </p:txBody>
      </p:sp>
      <p:grpSp>
        <p:nvGrpSpPr>
          <p:cNvPr id="52228" name="Group 4"/>
          <p:cNvGrpSpPr>
            <a:grpSpLocks/>
          </p:cNvGrpSpPr>
          <p:nvPr/>
        </p:nvGrpSpPr>
        <p:grpSpPr bwMode="auto">
          <a:xfrm>
            <a:off x="1214438" y="2071688"/>
            <a:ext cx="6096000" cy="2552700"/>
            <a:chOff x="144" y="1872"/>
            <a:chExt cx="3840" cy="1608"/>
          </a:xfrm>
        </p:grpSpPr>
        <p:pic>
          <p:nvPicPr>
            <p:cNvPr id="522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920"/>
              <a:ext cx="3744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1" name="Rectangle 6"/>
            <p:cNvSpPr>
              <a:spLocks noChangeArrowheads="1"/>
            </p:cNvSpPr>
            <p:nvPr/>
          </p:nvSpPr>
          <p:spPr bwMode="auto">
            <a:xfrm>
              <a:off x="144" y="1872"/>
              <a:ext cx="153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32" name="Rectangle 7"/>
            <p:cNvSpPr>
              <a:spLocks noChangeArrowheads="1"/>
            </p:cNvSpPr>
            <p:nvPr/>
          </p:nvSpPr>
          <p:spPr bwMode="auto">
            <a:xfrm>
              <a:off x="2437" y="3227"/>
              <a:ext cx="153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71563" y="1285875"/>
            <a:ext cx="8072437" cy="4302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Code converters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smtClean="0"/>
              <a:t>Computation-Oriented Tiles</a:t>
            </a:r>
          </a:p>
        </p:txBody>
      </p:sp>
      <p:sp>
        <p:nvSpPr>
          <p:cNvPr id="58371" name="Rectangle 4"/>
          <p:cNvSpPr>
            <a:spLocks noGrp="1" noChangeArrowheads="1"/>
          </p:cNvSpPr>
          <p:nvPr>
            <p:ph type="subTitle" idx="1"/>
          </p:nvPr>
        </p:nvSpPr>
        <p:spPr>
          <a:ln w="9525"/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D80AF7-F890-43A6-B565-F9B76D5DB7D7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>
                <a:cs typeface="Titr" pitchFamily="2" charset="-78"/>
              </a:rPr>
              <a:t>18x18 Multipliers</a:t>
            </a:r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14613"/>
            <a:ext cx="5310188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71563" y="1285875"/>
            <a:ext cx="8072437" cy="4302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200" b="1" kern="0" dirty="0">
                <a:solidFill>
                  <a:srgbClr val="FF5050"/>
                </a:solidFill>
                <a:latin typeface="+mn-lt"/>
                <a:cs typeface="+mn-cs"/>
              </a:rPr>
              <a:t>For computational applications and DSP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EA05E-13DA-441C-8448-1650BEDAAA3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Hard Blocks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Common hard blocks in modern FPGAs:</a:t>
            </a:r>
          </a:p>
          <a:p>
            <a:pPr lvl="1" eaLnBrk="1" hangingPunct="1"/>
            <a:r>
              <a:rPr lang="en-US" altLang="fa-IR" dirty="0" smtClean="0"/>
              <a:t>Memory</a:t>
            </a:r>
          </a:p>
          <a:p>
            <a:pPr lvl="1" eaLnBrk="1" hangingPunct="1"/>
            <a:r>
              <a:rPr lang="en-US" altLang="fa-IR" dirty="0" smtClean="0"/>
              <a:t>Multipliers</a:t>
            </a:r>
          </a:p>
          <a:p>
            <a:pPr lvl="1" eaLnBrk="1" hangingPunct="1"/>
            <a:r>
              <a:rPr lang="en-US" altLang="fa-IR" dirty="0" smtClean="0"/>
              <a:t>MAC for DSP applications</a:t>
            </a:r>
          </a:p>
          <a:p>
            <a:pPr lvl="1" eaLnBrk="1" hangingPunct="1"/>
            <a:r>
              <a:rPr lang="en-US" altLang="fa-IR" dirty="0" smtClean="0"/>
              <a:t>Microprocessors</a:t>
            </a:r>
          </a:p>
          <a:p>
            <a:pPr lvl="1" eaLnBrk="1" hangingPunct="1"/>
            <a:r>
              <a:rPr lang="en-US" altLang="fa-IR" dirty="0" smtClean="0"/>
              <a:t>…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57563"/>
            <a:ext cx="2933700" cy="294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Multipliers in Altera Cyclone V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357188" y="1219200"/>
            <a:ext cx="2071687" cy="1495425"/>
          </a:xfrm>
        </p:spPr>
        <p:txBody>
          <a:bodyPr/>
          <a:lstStyle/>
          <a:p>
            <a:r>
              <a:rPr lang="en-US" altLang="fa-IR" smtClean="0"/>
              <a:t>Multipliers in DSP blocks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B557AA-1991-48CB-AAF4-80DEF0CFD958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862013"/>
            <a:ext cx="4929187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63AC84-33FB-4BB3-9629-78E91B5B1775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Embedded Multipliers in Cyclone V</a:t>
            </a:r>
          </a:p>
        </p:txBody>
      </p:sp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928688"/>
            <a:ext cx="8167688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Content Placeholder 5"/>
          <p:cNvSpPr>
            <a:spLocks noGrp="1"/>
          </p:cNvSpPr>
          <p:nvPr>
            <p:ph idx="1"/>
          </p:nvPr>
        </p:nvSpPr>
        <p:spPr>
          <a:xfrm>
            <a:off x="255984" y="5522837"/>
            <a:ext cx="9356576" cy="1434555"/>
          </a:xfrm>
        </p:spPr>
        <p:txBody>
          <a:bodyPr/>
          <a:lstStyle/>
          <a:p>
            <a:r>
              <a:rPr lang="en-US" altLang="fa-IR" sz="2000" dirty="0" smtClean="0"/>
              <a:t>Cyclone 10:</a:t>
            </a:r>
          </a:p>
          <a:p>
            <a:pPr lvl="1"/>
            <a:r>
              <a:rPr lang="en-US" altLang="fa-IR" sz="2000" dirty="0" smtClean="0"/>
              <a:t>Up to 200 DSP blocks but with 54 x 54 bit floating point multipliers</a:t>
            </a:r>
            <a:endParaRPr lang="fa-IR" altLang="fa-IR" sz="2000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86188" y="1214438"/>
            <a:ext cx="1143000" cy="4286250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5" grpId="0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075E78-B09D-4621-B2D6-CB31CCDA22AD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Embedded Multipliers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000125"/>
            <a:ext cx="77724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fa-IR" sz="1800" dirty="0" smtClean="0"/>
              <a:t>Variable Precision DSP Blocks: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1800" dirty="0" smtClean="0"/>
              <a:t>Can configure each embedded multiplier as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fa-IR" sz="1600" dirty="0" smtClean="0"/>
              <a:t>one 27 × 27 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fa-IR" sz="1600" dirty="0" smtClean="0"/>
              <a:t>two 18 × 18 or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fa-IR" sz="1600" dirty="0" smtClean="0"/>
              <a:t>three 9 × 9.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1800" dirty="0" smtClean="0"/>
              <a:t>For &gt; 27 × 27, the </a:t>
            </a:r>
            <a:r>
              <a:rPr lang="en-US" altLang="fa-IR" sz="1800" dirty="0" err="1" smtClean="0"/>
              <a:t>Quartus</a:t>
            </a:r>
            <a:r>
              <a:rPr lang="en-US" altLang="fa-IR" sz="1800" dirty="0" smtClean="0"/>
              <a:t> Prime software cascades.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1800" dirty="0" smtClean="0"/>
              <a:t>No restriction on the data width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fa-IR" sz="1600" dirty="0" smtClean="0"/>
              <a:t>but the greater the data width, the slower the multiplication process.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1800" dirty="0" smtClean="0"/>
              <a:t>Can also implement soft multipliers using memory blocks.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fa-IR" sz="1600" dirty="0" smtClean="0">
                <a:sym typeface="Wingdings" panose="05000000000000000000" pitchFamily="2" charset="2"/>
              </a:rPr>
              <a:t> </a:t>
            </a:r>
            <a:r>
              <a:rPr lang="en-US" altLang="fa-IR" sz="1600" dirty="0" smtClean="0"/>
              <a:t>Increase the number of multipliers.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fa-IR" sz="2000" dirty="0" smtClean="0"/>
              <a:t>Other features of DSP blocks: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2000" dirty="0" smtClean="0"/>
              <a:t>18 × 18 bit internal coefficient register banks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2000" dirty="0" smtClean="0"/>
              <a:t>Adder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fa-IR" sz="2000" dirty="0" smtClean="0"/>
              <a:t>64-bit accumulator</a:t>
            </a:r>
          </a:p>
          <a:p>
            <a:pPr lvl="1" eaLnBrk="1" hangingPunct="1">
              <a:lnSpc>
                <a:spcPct val="80000"/>
              </a:lnSpc>
            </a:pPr>
            <a:endParaRPr lang="en-US" altLang="fa-I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27B80A-997A-420D-8980-7AD671BCC99B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Multiplier Block Architecture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706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59447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50A744-CD59-4782-A09A-B25A9845E543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9-Bit Mode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727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6975"/>
            <a:ext cx="51768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Blocks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45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06" y="1628801"/>
            <a:ext cx="7419294" cy="34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F2EE94-EC3E-4B9F-99A2-B5F4F3E4F8A5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 smtClean="0"/>
              <a:t>Stratix DSP Blocks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44" y="1124905"/>
            <a:ext cx="8292920" cy="5184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80151E-8714-4EE9-A7BD-DC5A5A586EF1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altLang="fa-IR" dirty="0" smtClean="0"/>
              <a:t>Stratix II DSP Blocks</a:t>
            </a:r>
          </a:p>
        </p:txBody>
      </p:sp>
      <p:pic>
        <p:nvPicPr>
          <p:cNvPr id="7680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4805363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altLang="fa-IR" smtClean="0"/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altLang="fa-IR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F04A5D-6521-45E2-9EAF-D44D43AACE79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785813"/>
            <a:ext cx="7786687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643188" y="428625"/>
            <a:ext cx="6500812" cy="3857625"/>
            <a:chOff x="2643174" y="428604"/>
            <a:chExt cx="6500858" cy="3857652"/>
          </a:xfrm>
        </p:grpSpPr>
        <p:sp>
          <p:nvSpPr>
            <p:cNvPr id="78855" name="Oval 5"/>
            <p:cNvSpPr>
              <a:spLocks noChangeArrowheads="1"/>
            </p:cNvSpPr>
            <p:nvPr/>
          </p:nvSpPr>
          <p:spPr bwMode="auto">
            <a:xfrm>
              <a:off x="2643174" y="3500438"/>
              <a:ext cx="785818" cy="785818"/>
            </a:xfrm>
            <a:prstGeom prst="ellipse">
              <a:avLst/>
            </a:prstGeom>
            <a:noFill/>
            <a:ln w="9525" algn="ctr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19175"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7885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702" y="642918"/>
              <a:ext cx="2238386" cy="2130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57" name="Oval 6"/>
            <p:cNvSpPr>
              <a:spLocks noChangeArrowheads="1"/>
            </p:cNvSpPr>
            <p:nvPr/>
          </p:nvSpPr>
          <p:spPr bwMode="auto">
            <a:xfrm>
              <a:off x="6215074" y="428604"/>
              <a:ext cx="2928958" cy="2714644"/>
            </a:xfrm>
            <a:prstGeom prst="ellipse">
              <a:avLst/>
            </a:prstGeom>
            <a:noFill/>
            <a:ln w="9525" algn="ctr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19175">
                <a:spcBef>
                  <a:spcPct val="20000"/>
                </a:spcBef>
                <a:buChar char="•"/>
                <a:defRPr sz="22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8858" name="Straight Connector 9"/>
            <p:cNvCxnSpPr>
              <a:cxnSpLocks noChangeShapeType="1"/>
              <a:stCxn id="78855" idx="1"/>
            </p:cNvCxnSpPr>
            <p:nvPr/>
          </p:nvCxnSpPr>
          <p:spPr bwMode="auto">
            <a:xfrm rot="5400000" flipH="1" flipV="1">
              <a:off x="3321835" y="79337"/>
              <a:ext cx="2972600" cy="4099762"/>
            </a:xfrm>
            <a:prstGeom prst="line">
              <a:avLst/>
            </a:prstGeom>
            <a:noFill/>
            <a:ln w="9525" algn="ctr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859" name="Straight Connector 10"/>
            <p:cNvCxnSpPr>
              <a:cxnSpLocks noChangeShapeType="1"/>
              <a:stCxn id="78855" idx="4"/>
            </p:cNvCxnSpPr>
            <p:nvPr/>
          </p:nvCxnSpPr>
          <p:spPr bwMode="auto">
            <a:xfrm rot="5400000" flipH="1" flipV="1">
              <a:off x="5018487" y="1089405"/>
              <a:ext cx="1214446" cy="5179255"/>
            </a:xfrm>
            <a:prstGeom prst="line">
              <a:avLst/>
            </a:prstGeom>
            <a:noFill/>
            <a:ln w="9525" algn="ctr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7068DF-1E7F-449F-AE23-FF9E51C793E1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Ratio-Based Architectures</a:t>
            </a:r>
          </a:p>
        </p:txBody>
      </p:sp>
      <p:sp>
        <p:nvSpPr>
          <p:cNvPr id="1525764" name="Rectangle 4"/>
          <p:cNvSpPr>
            <a:spLocks noChangeArrowheads="1"/>
          </p:cNvSpPr>
          <p:nvPr/>
        </p:nvSpPr>
        <p:spPr bwMode="auto">
          <a:xfrm>
            <a:off x="685800" y="1219200"/>
            <a:ext cx="7773988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marL="419100" indent="-419100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76300" indent="-41910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fa-IR" sz="1800"/>
              <a:t>If multipliers not needed by an application, the multipliers provide little benefit.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1800"/>
              <a:t>Solution: multiple sub-families within a device family with different ratios of soft logic to hard-logic.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1800"/>
              <a:t>Designer can select the device with the most appropriate ratio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>
                <a:sym typeface="Wingdings" panose="05000000000000000000" pitchFamily="2" charset="2"/>
              </a:rPr>
              <a:t></a:t>
            </a:r>
            <a:r>
              <a:rPr lang="en-US" altLang="fa-IR" sz="1600"/>
              <a:t> Minimize “wasted” area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>
                <a:sym typeface="Wingdings" panose="05000000000000000000" pitchFamily="2" charset="2"/>
              </a:rPr>
              <a:t> </a:t>
            </a:r>
            <a:r>
              <a:rPr lang="en-US" altLang="fa-IR" sz="1600"/>
              <a:t>FPGA vendor must support a larger number of devices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fa-IR" sz="1800"/>
          </a:p>
        </p:txBody>
      </p:sp>
      <p:sp>
        <p:nvSpPr>
          <p:cNvPr id="1525766" name="Text Box 6"/>
          <p:cNvSpPr txBox="1">
            <a:spLocks noChangeArrowheads="1"/>
          </p:cNvSpPr>
          <p:nvPr/>
        </p:nvSpPr>
        <p:spPr bwMode="auto">
          <a:xfrm>
            <a:off x="7883525" y="4057650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462</a:t>
            </a:r>
          </a:p>
        </p:txBody>
      </p:sp>
      <p:sp>
        <p:nvSpPr>
          <p:cNvPr id="1525770" name="Text Box 10"/>
          <p:cNvSpPr txBox="1">
            <a:spLocks noChangeArrowheads="1"/>
          </p:cNvSpPr>
          <p:nvPr/>
        </p:nvSpPr>
        <p:spPr bwMode="auto">
          <a:xfrm>
            <a:off x="7800975" y="3727450"/>
            <a:ext cx="18716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1200" b="0">
                <a:solidFill>
                  <a:schemeClr val="tx1"/>
                </a:solidFill>
                <a:latin typeface="Times New Roman" panose="02020603050405020304" pitchFamily="18" charset="0"/>
              </a:rPr>
              <a:t>soft/hard ratio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546475"/>
            <a:ext cx="7445375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885113" y="458152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190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885113" y="5281613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272</a:t>
            </a:r>
          </a:p>
        </p:txBody>
      </p:sp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2700338" y="3511550"/>
            <a:ext cx="431800" cy="25812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1042988" y="3500438"/>
            <a:ext cx="504825" cy="25812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25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25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525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25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2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52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66" grpId="0"/>
      <p:bldP spid="1525770" grpId="0"/>
      <p:bldP spid="12" grpId="0"/>
      <p:bldP spid="13" grpId="0"/>
      <p:bldP spid="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EA05E-13DA-441C-8448-1650BEDAAA3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Hard Blocks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4678288" cy="791741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Logic Blocks vs. SP Blocks</a:t>
            </a:r>
          </a:p>
          <a:p>
            <a:pPr eaLnBrk="1" hangingPunct="1"/>
            <a:endParaRPr lang="en-US" altLang="fa-I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3049708" cy="269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505"/>
            <a:ext cx="4263574" cy="24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smtClean="0"/>
              <a:t>Embedded Processors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ln w="9525"/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4" descr="fpga-level int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133600"/>
            <a:ext cx="7685087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7"/>
          <p:cNvSpPr>
            <a:spLocks noChangeArrowheads="1"/>
          </p:cNvSpPr>
          <p:nvPr/>
        </p:nvSpPr>
        <p:spPr bwMode="auto">
          <a:xfrm>
            <a:off x="4572000" y="1785938"/>
            <a:ext cx="40005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19175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AD400-9CDF-4BA2-AEDF-2B7D5E16EAA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Embedded System Design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57250"/>
            <a:ext cx="8458200" cy="1785938"/>
          </a:xfrm>
        </p:spPr>
        <p:txBody>
          <a:bodyPr/>
          <a:lstStyle/>
          <a:p>
            <a:pPr lvl="1" eaLnBrk="1" hangingPunct="1"/>
            <a:r>
              <a:rPr lang="en-US" altLang="fa-IR" dirty="0" smtClean="0"/>
              <a:t>In the past, CPU and its peripheral: as discrete chips</a:t>
            </a:r>
          </a:p>
          <a:p>
            <a:pPr lvl="2" eaLnBrk="1" hangingPunct="1"/>
            <a:r>
              <a:rPr lang="en-US" altLang="fa-IR" dirty="0" smtClean="0">
                <a:sym typeface="Wingdings" panose="05000000000000000000" pitchFamily="2" charset="2"/>
              </a:rPr>
              <a:t> </a:t>
            </a:r>
            <a:r>
              <a:rPr lang="en-US" altLang="fa-IR" dirty="0" smtClean="0"/>
              <a:t>High area cost, </a:t>
            </a:r>
          </a:p>
          <a:p>
            <a:pPr lvl="2" eaLnBrk="1" hangingPunct="1"/>
            <a:r>
              <a:rPr lang="en-US" altLang="fa-IR" dirty="0" smtClean="0">
                <a:sym typeface="Wingdings" panose="05000000000000000000" pitchFamily="2" charset="2"/>
              </a:rPr>
              <a:t> </a:t>
            </a:r>
            <a:r>
              <a:rPr lang="en-US" altLang="fa-IR" dirty="0" smtClean="0"/>
              <a:t>Low reliability.</a:t>
            </a:r>
          </a:p>
        </p:txBody>
      </p:sp>
      <p:sp>
        <p:nvSpPr>
          <p:cNvPr id="86023" name="Rectangle 5"/>
          <p:cNvSpPr>
            <a:spLocks noChangeArrowheads="1"/>
          </p:cNvSpPr>
          <p:nvPr/>
        </p:nvSpPr>
        <p:spPr bwMode="auto">
          <a:xfrm>
            <a:off x="684213" y="5727700"/>
            <a:ext cx="77724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marL="342900" indent="-342900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fa-IR" sz="2000"/>
              <a:t>For relatively small amount of memory, integrated memory in FPGA is used.</a:t>
            </a:r>
          </a:p>
        </p:txBody>
      </p:sp>
      <p:pic>
        <p:nvPicPr>
          <p:cNvPr id="86024" name="Picture 4" descr="scenari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071688"/>
            <a:ext cx="33845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81C2CF-D5B8-4EED-8C15-82BB8B1F0C75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SoPC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946650"/>
          </a:xfrm>
        </p:spPr>
        <p:txBody>
          <a:bodyPr/>
          <a:lstStyle/>
          <a:p>
            <a:pPr marL="419100" indent="-419100" eaLnBrk="1" hangingPunct="1"/>
            <a:r>
              <a:rPr lang="en-US" altLang="fa-IR" sz="2400" smtClean="0"/>
              <a:t>SoC:</a:t>
            </a:r>
          </a:p>
          <a:p>
            <a:pPr marL="876300" lvl="1" indent="-419100" eaLnBrk="1" hangingPunct="1"/>
            <a:r>
              <a:rPr lang="en-US" altLang="fa-IR" smtClean="0"/>
              <a:t>A chip that integrates the major functional elements of a complete end product.</a:t>
            </a:r>
          </a:p>
          <a:p>
            <a:pPr marL="876300" lvl="1" indent="-419100" eaLnBrk="1" hangingPunct="1"/>
            <a:endParaRPr lang="en-US" altLang="fa-IR" sz="2400" smtClean="0"/>
          </a:p>
          <a:p>
            <a:pPr marL="419100" indent="-419100" eaLnBrk="1" hangingPunct="1"/>
            <a:r>
              <a:rPr lang="en-US" altLang="fa-IR" sz="2400" smtClean="0"/>
              <a:t>Complex FPGAs</a:t>
            </a:r>
            <a:r>
              <a:rPr lang="en-US" altLang="fa-IR" smtClean="0"/>
              <a:t>:</a:t>
            </a:r>
          </a:p>
          <a:p>
            <a:pPr marL="876300" lvl="1" indent="-419100" eaLnBrk="1" hangingPunct="1"/>
            <a:r>
              <a:rPr lang="en-US" altLang="fa-IR" smtClean="0"/>
              <a:t>CPU</a:t>
            </a:r>
          </a:p>
          <a:p>
            <a:pPr marL="876300" lvl="1" indent="-419100" eaLnBrk="1" hangingPunct="1"/>
            <a:r>
              <a:rPr lang="en-US" altLang="fa-IR" smtClean="0"/>
              <a:t>Memory</a:t>
            </a:r>
          </a:p>
          <a:p>
            <a:pPr marL="876300" lvl="1" indent="-419100" eaLnBrk="1" hangingPunct="1"/>
            <a:r>
              <a:rPr lang="en-US" altLang="fa-IR" smtClean="0"/>
              <a:t>Arithmetic units (multipliers, …)</a:t>
            </a:r>
          </a:p>
          <a:p>
            <a:pPr marL="876300" lvl="1" indent="-419100" eaLnBrk="1" hangingPunct="1"/>
            <a:r>
              <a:rPr lang="en-US" altLang="fa-IR" smtClean="0"/>
              <a:t>Peripheral modules</a:t>
            </a:r>
          </a:p>
          <a:p>
            <a:pPr marL="876300" lvl="1" indent="-419100" eaLnBrk="1" hangingPunct="1"/>
            <a:r>
              <a:rPr lang="en-US" altLang="fa-IR" smtClean="0"/>
              <a:t>Logic</a:t>
            </a:r>
          </a:p>
          <a:p>
            <a:pPr marL="876300" lvl="1" indent="-419100" eaLnBrk="1" hangingPunct="1"/>
            <a:endParaRPr lang="en-US" altLang="fa-IR" smtClean="0"/>
          </a:p>
          <a:p>
            <a:pPr marL="876300" lvl="1" indent="-419100" eaLnBrk="1" hangingPunct="1">
              <a:buFont typeface="Wingdings" panose="05000000000000000000" pitchFamily="2" charset="2"/>
              <a:buNone/>
            </a:pPr>
            <a:r>
              <a:rPr lang="en-US" altLang="fa-IR" smtClean="0">
                <a:solidFill>
                  <a:schemeClr val="tx1"/>
                </a:solidFill>
                <a:sym typeface="Wingdings" panose="05000000000000000000" pitchFamily="2" charset="2"/>
              </a:rPr>
              <a:t>		 Whole system on a programmable chip (SoPC)</a:t>
            </a:r>
          </a:p>
          <a:p>
            <a:pPr marL="876300" lvl="1" indent="-419100" eaLnBrk="1" hangingPunct="1"/>
            <a:endParaRPr lang="en-US" altLang="fa-IR" smtClean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544052-FFF4-4B86-8107-DBA185CD4976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Challenges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19200"/>
            <a:ext cx="8497887" cy="4648200"/>
          </a:xfrm>
        </p:spPr>
        <p:txBody>
          <a:bodyPr/>
          <a:lstStyle/>
          <a:p>
            <a:pPr eaLnBrk="1" hangingPunct="1"/>
            <a:r>
              <a:rPr lang="en-US" altLang="fa-IR" sz="3100" smtClean="0"/>
              <a:t>Challenges:</a:t>
            </a:r>
          </a:p>
          <a:p>
            <a:pPr lvl="1" eaLnBrk="1" hangingPunct="1"/>
            <a:r>
              <a:rPr lang="en-US" altLang="fa-IR" sz="3000" smtClean="0"/>
              <a:t>Decision on hardware/software partitioning</a:t>
            </a:r>
          </a:p>
          <a:p>
            <a:pPr lvl="1" eaLnBrk="1" hangingPunct="1"/>
            <a:r>
              <a:rPr lang="en-US" altLang="fa-IR" sz="3000" smtClean="0"/>
              <a:t>Design environment must support hardware/software co-verification.</a:t>
            </a:r>
          </a:p>
          <a:p>
            <a:pPr lvl="1" eaLnBrk="1" hangingPunct="1"/>
            <a:endParaRPr lang="en-US" altLang="fa-IR" sz="3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581A09-52B7-42A4-8705-D993CAD496CA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Microprocessor Cores</a:t>
            </a:r>
          </a:p>
        </p:txBody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7847013" cy="5638800"/>
          </a:xfrm>
        </p:spPr>
        <p:txBody>
          <a:bodyPr/>
          <a:lstStyle/>
          <a:p>
            <a:pPr eaLnBrk="1" hangingPunct="1"/>
            <a:r>
              <a:rPr lang="en-US" altLang="fa-IR" sz="2800" dirty="0" smtClean="0"/>
              <a:t>Two types:</a:t>
            </a:r>
          </a:p>
          <a:p>
            <a:pPr lvl="1" eaLnBrk="1" hangingPunct="1"/>
            <a:r>
              <a:rPr lang="en-US" altLang="fa-IR" sz="2600" dirty="0" smtClean="0"/>
              <a:t>Hard Core</a:t>
            </a:r>
          </a:p>
          <a:p>
            <a:pPr lvl="2" eaLnBrk="1" hangingPunct="1"/>
            <a:r>
              <a:rPr lang="en-US" altLang="fa-IR" sz="2400" dirty="0" smtClean="0"/>
              <a:t>Implemented as hardwired component</a:t>
            </a:r>
          </a:p>
          <a:p>
            <a:pPr lvl="3" eaLnBrk="1" hangingPunct="1"/>
            <a:r>
              <a:rPr lang="en-US" altLang="fa-IR" sz="2000" dirty="0" smtClean="0"/>
              <a:t>PowerPC, then ARM in Xilinx</a:t>
            </a:r>
          </a:p>
          <a:p>
            <a:pPr lvl="3" eaLnBrk="1" hangingPunct="1"/>
            <a:r>
              <a:rPr lang="en-US" altLang="fa-IR" sz="2000" smtClean="0"/>
              <a:t>ARM </a:t>
            </a:r>
            <a:r>
              <a:rPr lang="en-US" altLang="fa-IR" sz="2000" dirty="0" smtClean="0"/>
              <a:t>in Intel</a:t>
            </a:r>
          </a:p>
          <a:p>
            <a:pPr lvl="3" eaLnBrk="1" hangingPunct="1"/>
            <a:r>
              <a:rPr lang="en-US" altLang="fa-IR" sz="2000" dirty="0" smtClean="0"/>
              <a:t>MIPS in </a:t>
            </a:r>
            <a:r>
              <a:rPr lang="en-US" altLang="fa-IR" sz="2000" dirty="0" err="1" smtClean="0"/>
              <a:t>QuickLogic</a:t>
            </a:r>
            <a:endParaRPr lang="en-US" altLang="fa-IR" sz="1800" dirty="0" smtClean="0"/>
          </a:p>
          <a:p>
            <a:pPr lvl="1" eaLnBrk="1" hangingPunct="1"/>
            <a:r>
              <a:rPr lang="en-US" altLang="fa-IR" sz="2600" dirty="0" smtClean="0"/>
              <a:t>Soft Core</a:t>
            </a:r>
          </a:p>
          <a:p>
            <a:pPr lvl="2" eaLnBrk="1" hangingPunct="1"/>
            <a:r>
              <a:rPr lang="en-US" altLang="fa-IR" sz="2400" dirty="0" smtClean="0"/>
              <a:t>Configure logic blocks to act as microprocessor(s)</a:t>
            </a:r>
          </a:p>
          <a:p>
            <a:pPr lvl="3" eaLnBrk="1" hangingPunct="1"/>
            <a:r>
              <a:rPr lang="en-US" altLang="fa-IR" sz="2000" dirty="0" err="1" smtClean="0"/>
              <a:t>MicroBlaze</a:t>
            </a:r>
            <a:r>
              <a:rPr lang="en-US" altLang="fa-IR" sz="2000" dirty="0" smtClean="0"/>
              <a:t> in Xilinx</a:t>
            </a:r>
          </a:p>
          <a:p>
            <a:pPr lvl="3" eaLnBrk="1" hangingPunct="1"/>
            <a:r>
              <a:rPr lang="en-US" altLang="fa-IR" sz="2000" smtClean="0"/>
              <a:t>NiosII/Nios V </a:t>
            </a:r>
            <a:r>
              <a:rPr lang="en-US" altLang="fa-IR" sz="2000" dirty="0" smtClean="0"/>
              <a:t>in Intel</a:t>
            </a:r>
          </a:p>
          <a:p>
            <a:pPr lvl="3" eaLnBrk="1" hangingPunct="1"/>
            <a:r>
              <a:rPr lang="en-US" altLang="fa-IR" sz="2000" dirty="0" err="1" smtClean="0"/>
              <a:t>Q90C1</a:t>
            </a:r>
            <a:r>
              <a:rPr lang="en-US" altLang="fa-IR" sz="2000" dirty="0" smtClean="0"/>
              <a:t> in </a:t>
            </a:r>
            <a:r>
              <a:rPr lang="en-US" altLang="fa-IR" sz="2000" dirty="0" err="1" smtClean="0"/>
              <a:t>QuickLogic</a:t>
            </a:r>
            <a:endParaRPr lang="en-US" altLang="fa-I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4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4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54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4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54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54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4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4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06F31C-230B-452D-8C42-26189EB0D06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Soft Processor Core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sz="2400" smtClean="0"/>
              <a:t>Soft Processor Core:</a:t>
            </a:r>
            <a:endParaRPr lang="en-US" altLang="fa-IR" b="0" smtClean="0"/>
          </a:p>
          <a:p>
            <a:pPr eaLnBrk="1" hangingPunct="1"/>
            <a:r>
              <a:rPr lang="en-US" altLang="fa-IR" b="0" smtClean="0"/>
              <a:t>Disadvantages:</a:t>
            </a:r>
          </a:p>
          <a:p>
            <a:pPr lvl="1" eaLnBrk="1" hangingPunct="1"/>
            <a:r>
              <a:rPr lang="en-US" altLang="fa-IR" b="1" smtClean="0"/>
              <a:t>Generally slower</a:t>
            </a:r>
          </a:p>
          <a:p>
            <a:pPr lvl="1" eaLnBrk="1" hangingPunct="1"/>
            <a:r>
              <a:rPr lang="en-US" altLang="fa-IR" b="1" smtClean="0"/>
              <a:t>Larger</a:t>
            </a:r>
          </a:p>
          <a:p>
            <a:pPr eaLnBrk="1" hangingPunct="1"/>
            <a:r>
              <a:rPr lang="en-US" altLang="fa-IR" b="0" smtClean="0"/>
              <a:t>Advantage:</a:t>
            </a:r>
          </a:p>
          <a:p>
            <a:pPr lvl="1" eaLnBrk="1" hangingPunct="1"/>
            <a:r>
              <a:rPr lang="en-US" altLang="fa-IR" b="1" smtClean="0"/>
              <a:t>Can often be customized to exactly suit the needs of the application </a:t>
            </a:r>
          </a:p>
          <a:p>
            <a:pPr lvl="2" eaLnBrk="1" hangingPunct="1"/>
            <a:r>
              <a:rPr lang="en-US" altLang="fa-IR" b="1" smtClean="0">
                <a:sym typeface="Wingdings" panose="05000000000000000000" pitchFamily="2" charset="2"/>
              </a:rPr>
              <a:t> G</a:t>
            </a:r>
            <a:r>
              <a:rPr lang="en-US" altLang="fa-IR" b="1" smtClean="0"/>
              <a:t>ains back some of the lost performance and area efficiency.</a:t>
            </a:r>
          </a:p>
          <a:p>
            <a:pPr eaLnBrk="1" hangingPunct="1"/>
            <a:endParaRPr lang="en-US" altLang="fa-I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608A7C-2338-4176-BC3C-195C0ACC42E9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Soft Microprocessor Cores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0728"/>
            <a:ext cx="7772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Firm or Soft: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Soft: if in the form </a:t>
            </a:r>
            <a:r>
              <a:rPr lang="en-US" altLang="fa-IR" smtClean="0"/>
              <a:t>of </a:t>
            </a:r>
            <a:r>
              <a:rPr lang="en-US" altLang="fa-IR" smtClean="0"/>
              <a:t>RTL </a:t>
            </a:r>
            <a:r>
              <a:rPr lang="en-US" altLang="fa-IR" dirty="0" smtClean="0"/>
              <a:t>that will be synthesized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Firm: if placed and routed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Peripherals in soft or firm form: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E.g. Memory controllers, interrupt controllers, communication functions, timer counters.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Refer to library of FPGA vendor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Xilinx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err="1" smtClean="0"/>
              <a:t>MicroBlaze</a:t>
            </a:r>
            <a:r>
              <a:rPr lang="en-US" altLang="fa-IR" dirty="0" smtClean="0"/>
              <a:t>: 32-bit microprocessor (~1000 logic cells)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err="1" smtClean="0"/>
              <a:t>PicoBlaze</a:t>
            </a:r>
            <a:r>
              <a:rPr lang="en-US" altLang="fa-IR" dirty="0" smtClean="0"/>
              <a:t>: 8-bit microprocessor (~150 logic cells)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Intel: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NIOS </a:t>
            </a:r>
            <a:r>
              <a:rPr lang="en-US" altLang="fa-IR" dirty="0"/>
              <a:t>V</a:t>
            </a:r>
            <a:r>
              <a:rPr lang="en-US" altLang="fa-IR" dirty="0" smtClean="0"/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dirty="0" smtClean="0"/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dirty="0" smtClean="0"/>
              <a:t>Based on </a:t>
            </a:r>
            <a:r>
              <a:rPr lang="en-US" altLang="fa-IR" dirty="0" err="1" smtClean="0"/>
              <a:t>RICS</a:t>
            </a:r>
            <a:r>
              <a:rPr lang="en-US" altLang="fa-IR" dirty="0" smtClean="0"/>
              <a:t>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Logic on FPGAs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57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088377"/>
            <a:ext cx="4285211" cy="52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Logic on FPGAs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58</a:t>
            </a:fld>
            <a:endParaRPr lang="en-US" alt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8546404" cy="3823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6336" y="2060848"/>
            <a:ext cx="115212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smtClean="0">
                <a:latin typeface="+mn-lt"/>
              </a:rPr>
              <a:t>Interconnect protocols</a:t>
            </a:r>
            <a:endParaRPr lang="fa-IR" sz="1200" b="1" dirty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 bwMode="auto">
          <a:xfrm>
            <a:off x="7452320" y="1700808"/>
            <a:ext cx="288032" cy="1656184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31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Logic on FPGAs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Kintex</a:t>
            </a:r>
            <a:r>
              <a:rPr lang="en-US" dirty="0" smtClean="0"/>
              <a:t> 7 vs. Spartan 3 both from Xilinx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59</a:t>
            </a:fld>
            <a:endParaRPr lang="en-US" alt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41" y="1597134"/>
            <a:ext cx="5869443" cy="45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EA05E-13DA-441C-8448-1650BEDAAA3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Hard Blocks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4678288" cy="791741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Logic Blocks vs. SP Blocks</a:t>
            </a:r>
          </a:p>
          <a:p>
            <a:pPr eaLnBrk="1" hangingPunct="1"/>
            <a:endParaRPr lang="en-US" altLang="fa-I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3049708" cy="269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505"/>
            <a:ext cx="4263574" cy="2401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77072"/>
            <a:ext cx="27003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Dedicated Blocks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80338" cy="697632"/>
          </a:xfrm>
        </p:spPr>
        <p:txBody>
          <a:bodyPr/>
          <a:lstStyle/>
          <a:p>
            <a:r>
              <a:rPr lang="en-US" dirty="0" smtClean="0"/>
              <a:t>AI Engine in “</a:t>
            </a:r>
            <a:r>
              <a:rPr lang="en-US" dirty="0" err="1" smtClean="0"/>
              <a:t>Versal</a:t>
            </a:r>
            <a:r>
              <a:rPr lang="en-US" dirty="0" smtClean="0"/>
              <a:t> </a:t>
            </a:r>
            <a:r>
              <a:rPr lang="en-US" dirty="0" err="1" smtClean="0"/>
              <a:t>ACAP</a:t>
            </a:r>
            <a:r>
              <a:rPr lang="en-US" dirty="0" smtClean="0"/>
              <a:t>” device</a:t>
            </a:r>
          </a:p>
          <a:p>
            <a:pPr lvl="1"/>
            <a:r>
              <a:rPr lang="en-US" dirty="0" err="1" smtClean="0"/>
              <a:t>ACAP</a:t>
            </a:r>
            <a:r>
              <a:rPr lang="en-US" dirty="0" smtClean="0"/>
              <a:t>: </a:t>
            </a:r>
            <a:r>
              <a:rPr lang="en-US" dirty="0"/>
              <a:t>Adaptive Compute Acceleration </a:t>
            </a:r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Array </a:t>
            </a:r>
            <a:r>
              <a:rPr lang="en-US" dirty="0"/>
              <a:t>of </a:t>
            </a:r>
            <a:r>
              <a:rPr lang="en-US" dirty="0" err="1" smtClean="0"/>
              <a:t>VLIW</a:t>
            </a:r>
            <a:r>
              <a:rPr lang="en-US" dirty="0" smtClean="0"/>
              <a:t> </a:t>
            </a:r>
            <a:r>
              <a:rPr lang="en-US" dirty="0"/>
              <a:t>processors with </a:t>
            </a:r>
            <a:r>
              <a:rPr lang="en-US" dirty="0" err="1" smtClean="0"/>
              <a:t>SIMD</a:t>
            </a:r>
            <a:r>
              <a:rPr lang="en-US" dirty="0" smtClean="0"/>
              <a:t> </a:t>
            </a:r>
            <a:r>
              <a:rPr lang="en-US" dirty="0"/>
              <a:t>vector </a:t>
            </a:r>
            <a:r>
              <a:rPr lang="en-US" dirty="0" smtClean="0"/>
              <a:t>units</a:t>
            </a:r>
          </a:p>
          <a:p>
            <a:pPr lvl="2"/>
            <a:r>
              <a:rPr lang="en-US" dirty="0" smtClean="0"/>
              <a:t>Highly optimized </a:t>
            </a:r>
            <a:r>
              <a:rPr lang="en-US" dirty="0"/>
              <a:t>for compute-intensive </a:t>
            </a:r>
            <a:r>
              <a:rPr lang="en-US" dirty="0" smtClean="0"/>
              <a:t>applications:</a:t>
            </a:r>
          </a:p>
          <a:p>
            <a:pPr lvl="3"/>
            <a:r>
              <a:rPr lang="en-US" sz="1800" dirty="0" err="1" smtClean="0"/>
              <a:t>5G</a:t>
            </a:r>
            <a:r>
              <a:rPr lang="en-US" sz="1800" dirty="0" smtClean="0"/>
              <a:t> </a:t>
            </a:r>
            <a:r>
              <a:rPr lang="en-US" sz="1800" dirty="0"/>
              <a:t>wireless and </a:t>
            </a:r>
            <a:r>
              <a:rPr lang="en-US" sz="1800" dirty="0" smtClean="0"/>
              <a:t>AI applications</a:t>
            </a:r>
            <a:endParaRPr lang="fa-IR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60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9066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Dedicated Blocks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5712"/>
            <a:ext cx="7780338" cy="704608"/>
          </a:xfrm>
        </p:spPr>
        <p:txBody>
          <a:bodyPr/>
          <a:lstStyle/>
          <a:p>
            <a:r>
              <a:rPr lang="en-US" dirty="0"/>
              <a:t>Heterogeneous Integration of Three Types of Programmable Engines</a:t>
            </a:r>
            <a:r>
              <a:rPr lang="en-US" dirty="0" smtClean="0"/>
              <a:t>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61</a:t>
            </a:fld>
            <a:endParaRPr lang="en-US" altLang="fa-I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81892"/>
            <a:ext cx="5870527" cy="43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Dedicated Blocks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5712"/>
            <a:ext cx="7780338" cy="704608"/>
          </a:xfrm>
        </p:spPr>
        <p:txBody>
          <a:bodyPr/>
          <a:lstStyle/>
          <a:p>
            <a:r>
              <a:rPr lang="en-US" dirty="0"/>
              <a:t>Heterogeneous Integration of Three Types of Programmable Engines</a:t>
            </a:r>
            <a:r>
              <a:rPr lang="en-US" dirty="0" smtClean="0"/>
              <a:t>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62</a:t>
            </a:fld>
            <a:endParaRPr lang="en-US" altLang="fa-IR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42151"/>
            <a:ext cx="7488832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 bwMode="auto">
          <a:xfrm>
            <a:off x="6012160" y="1988840"/>
            <a:ext cx="2088232" cy="403244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Dedicated Blocks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196752"/>
            <a:ext cx="3600400" cy="697632"/>
          </a:xfrm>
        </p:spPr>
        <p:txBody>
          <a:bodyPr/>
          <a:lstStyle/>
          <a:p>
            <a:r>
              <a:rPr lang="en-US" dirty="0" smtClean="0"/>
              <a:t>Intelligent Engines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63</a:t>
            </a:fld>
            <a:endParaRPr lang="en-US" altLang="fa-IR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632848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5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912768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Dedicated Blocks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2013992" cy="697632"/>
          </a:xfrm>
        </p:spPr>
        <p:txBody>
          <a:bodyPr/>
          <a:lstStyle/>
          <a:p>
            <a:r>
              <a:rPr lang="en-US" dirty="0" smtClean="0"/>
              <a:t>AI Engine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72B4C2-DC43-4575-8998-4A601A46D7A3}" type="slidenum">
              <a:rPr lang="en-US" altLang="fa-IR" smtClean="0"/>
              <a:pPr>
                <a:defRPr/>
              </a:pPr>
              <a:t>64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7706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6D0C6-203B-45CB-BAFA-BF41D6F2EFF3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b="0" smtClean="0"/>
              <a:t>[Xilinx/AMD] www.xilinx.com, www.amd.com</a:t>
            </a:r>
            <a:endParaRPr lang="en-US" altLang="fa-IR" b="0" dirty="0" smtClean="0"/>
          </a:p>
          <a:p>
            <a:pPr eaLnBrk="1" hangingPunct="1"/>
            <a:r>
              <a:rPr lang="en-US" altLang="fa-IR" b="0" dirty="0" smtClean="0"/>
              <a:t>[Altera/Intel] </a:t>
            </a:r>
            <a:r>
              <a:rPr lang="en-US" altLang="fa-IR" b="0" dirty="0" err="1" smtClean="0"/>
              <a:t>www.altera.com</a:t>
            </a:r>
            <a:r>
              <a:rPr lang="en-US" altLang="fa-IR" b="0" dirty="0" smtClean="0"/>
              <a:t>, </a:t>
            </a:r>
            <a:r>
              <a:rPr lang="en-US" altLang="fa-IR" b="0" dirty="0" err="1" smtClean="0"/>
              <a:t>www.intel.com</a:t>
            </a:r>
            <a:endParaRPr lang="en-US" altLang="fa-IR" b="0" dirty="0" smtClean="0"/>
          </a:p>
          <a:p>
            <a:pPr eaLnBrk="1" hangingPunct="1"/>
            <a:r>
              <a:rPr lang="fa-IR" altLang="fa-IR" b="0" dirty="0" smtClean="0">
                <a:cs typeface="B Nazanin" panose="00000400000000000000" pitchFamily="2" charset="-78"/>
              </a:rPr>
              <a:t>م. صاحب‌الزمانی، طراحی کامپیوتری سیستم‌های دیجیتال، نشر شیخ بهایی، 1398</a:t>
            </a:r>
            <a:endParaRPr lang="en-US" altLang="fa-IR" b="0" dirty="0" smtClean="0">
              <a:cs typeface="B Nazanin" panose="00000400000000000000" pitchFamily="2" charset="-78"/>
            </a:endParaRPr>
          </a:p>
          <a:p>
            <a:pPr eaLnBrk="1" hangingPunct="1"/>
            <a:endParaRPr lang="en-US" altLang="fa-IR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EA05E-13DA-441C-8448-1650BEDAAA3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Hard Blocks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4678288" cy="791741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Logic Blocks vs. SP Blocks</a:t>
            </a:r>
          </a:p>
          <a:p>
            <a:pPr eaLnBrk="1" hangingPunct="1"/>
            <a:endParaRPr lang="en-US" altLang="fa-I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3049708" cy="269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505"/>
            <a:ext cx="4263574" cy="2401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77072"/>
            <a:ext cx="2700300" cy="18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2" y="4797152"/>
            <a:ext cx="1403648" cy="9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EA05E-13DA-441C-8448-1650BEDAAA3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Hard Blocks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81075"/>
            <a:ext cx="4678288" cy="791741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Logic Blocks vs. SP Blocks</a:t>
            </a:r>
          </a:p>
          <a:p>
            <a:pPr eaLnBrk="1" hangingPunct="1"/>
            <a:endParaRPr lang="en-US" altLang="fa-I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641056"/>
            <a:ext cx="239077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3049708" cy="269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20421" r="19001" b="338"/>
          <a:stretch/>
        </p:blipFill>
        <p:spPr>
          <a:xfrm>
            <a:off x="4716016" y="1339013"/>
            <a:ext cx="3672408" cy="3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smtClean="0"/>
              <a:t>Embedded Memories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ln w="9525"/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n w="19050">
              <a:solidFill>
                <a:schemeClr val="tx1"/>
              </a:solidFill>
            </a:ln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n w="19050">
              <a:solidFill>
                <a:schemeClr val="tx1"/>
              </a:solidFill>
            </a:ln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34165</TotalTime>
  <Words>2025</Words>
  <Application>Microsoft Office PowerPoint</Application>
  <PresentationFormat>On-screen Show (4:3)</PresentationFormat>
  <Paragraphs>804</Paragraphs>
  <Slides>65</Slides>
  <Notes>46</Notes>
  <HiddenSlides>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Arial</vt:lpstr>
      <vt:lpstr>B Mitra</vt:lpstr>
      <vt:lpstr>B Nazanin</vt:lpstr>
      <vt:lpstr>B Titr</vt:lpstr>
      <vt:lpstr>Calibri</vt:lpstr>
      <vt:lpstr>Consolas</vt:lpstr>
      <vt:lpstr>Lotus</vt:lpstr>
      <vt:lpstr>Symbol</vt:lpstr>
      <vt:lpstr>Times New Roman</vt:lpstr>
      <vt:lpstr>Titr</vt:lpstr>
      <vt:lpstr>Wingdings</vt:lpstr>
      <vt:lpstr>1_presentation_template</vt:lpstr>
      <vt:lpstr>2_presentation_template</vt:lpstr>
      <vt:lpstr>3_presentation_template</vt:lpstr>
      <vt:lpstr>Visio</vt:lpstr>
      <vt:lpstr>Heterogeneous FPLDs</vt:lpstr>
      <vt:lpstr>Heterogeneous Logic Blocks</vt:lpstr>
      <vt:lpstr>Heterogeneous Logic Blocks</vt:lpstr>
      <vt:lpstr>Hard Blocks</vt:lpstr>
      <vt:lpstr>Hard Blocks</vt:lpstr>
      <vt:lpstr>Hard Blocks</vt:lpstr>
      <vt:lpstr>Hard Blocks</vt:lpstr>
      <vt:lpstr>Hard Blocks</vt:lpstr>
      <vt:lpstr>Embedded Memories</vt:lpstr>
      <vt:lpstr>Virtex 7</vt:lpstr>
      <vt:lpstr>Xilinx FPGAs</vt:lpstr>
      <vt:lpstr>Heterogeneous Logic Blocks</vt:lpstr>
      <vt:lpstr>Cyclone M10K Blocks</vt:lpstr>
      <vt:lpstr>Configuration as Memory</vt:lpstr>
      <vt:lpstr>Configuration as Memory</vt:lpstr>
      <vt:lpstr>Intel Cyclone</vt:lpstr>
      <vt:lpstr>Cyclone V</vt:lpstr>
      <vt:lpstr>Memory Modes</vt:lpstr>
      <vt:lpstr>Altera Stratix II Embedded Memory</vt:lpstr>
      <vt:lpstr>TriMatrix Memory Structure</vt:lpstr>
      <vt:lpstr>حافظه در Cyclone</vt:lpstr>
      <vt:lpstr>بلوک‌های منطقی و معماری اتصالات</vt:lpstr>
      <vt:lpstr>حافظه بلوکی در تراشه های UltraScale+ شرکت Xilinx</vt:lpstr>
      <vt:lpstr>PowerPoint Presentation</vt:lpstr>
      <vt:lpstr>Configuration as Logic Function</vt:lpstr>
      <vt:lpstr>Applications of Embedded Memory</vt:lpstr>
      <vt:lpstr>Applications of Embedded Memory</vt:lpstr>
      <vt:lpstr>Applications of Embedded Memory</vt:lpstr>
      <vt:lpstr>Applications of Embedded Memory</vt:lpstr>
      <vt:lpstr>Applications of Embedded Memory</vt:lpstr>
      <vt:lpstr>Applications of Embedded Memory</vt:lpstr>
      <vt:lpstr>FIR (Finite Impulse Response) Filter</vt:lpstr>
      <vt:lpstr>Applications of Embedded Memory</vt:lpstr>
      <vt:lpstr>پیاده­سازی ماشین حالت با حافظه</vt:lpstr>
      <vt:lpstr>پیاده­سازی ماشین حالت با حافظه</vt:lpstr>
      <vt:lpstr>پیاده­سازی ماشین حالت با حافظه</vt:lpstr>
      <vt:lpstr>Applications of Embedded Memory</vt:lpstr>
      <vt:lpstr>Computation-Oriented Tiles</vt:lpstr>
      <vt:lpstr>18x18 Multipliers</vt:lpstr>
      <vt:lpstr>Multipliers in Altera Cyclone V</vt:lpstr>
      <vt:lpstr>Embedded Multipliers in Cyclone V</vt:lpstr>
      <vt:lpstr>Embedded Multipliers</vt:lpstr>
      <vt:lpstr>Multiplier Block Architecture</vt:lpstr>
      <vt:lpstr>9-Bit Mode</vt:lpstr>
      <vt:lpstr>DSP Blocks</vt:lpstr>
      <vt:lpstr>Stratix DSP Blocks</vt:lpstr>
      <vt:lpstr>Stratix II DSP Blocks</vt:lpstr>
      <vt:lpstr>PowerPoint Presentation</vt:lpstr>
      <vt:lpstr>Ratio-Based Architectures</vt:lpstr>
      <vt:lpstr>Embedded Processors</vt:lpstr>
      <vt:lpstr>Embedded System Design</vt:lpstr>
      <vt:lpstr>SoPC</vt:lpstr>
      <vt:lpstr>Challenges</vt:lpstr>
      <vt:lpstr>Microprocessor Cores</vt:lpstr>
      <vt:lpstr>Soft Processor Core</vt:lpstr>
      <vt:lpstr>Soft Microprocessor Cores</vt:lpstr>
      <vt:lpstr>Dedicated Logic on FPGAs</vt:lpstr>
      <vt:lpstr>Dedicated Logic on FPGAs</vt:lpstr>
      <vt:lpstr>Dedicated Logic on FPGAs</vt:lpstr>
      <vt:lpstr>Recent Dedicated Blocks</vt:lpstr>
      <vt:lpstr>Recent Dedicated Blocks</vt:lpstr>
      <vt:lpstr>Recent Dedicated Blocks</vt:lpstr>
      <vt:lpstr>Recent Dedicated Blocks</vt:lpstr>
      <vt:lpstr>Recent Dedicated Blocks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msz</dc:creator>
  <cp:lastModifiedBy>M msz</cp:lastModifiedBy>
  <cp:revision>1066</cp:revision>
  <dcterms:created xsi:type="dcterms:W3CDTF">1601-01-01T00:00:00Z</dcterms:created>
  <dcterms:modified xsi:type="dcterms:W3CDTF">2024-10-15T05:33:16Z</dcterms:modified>
</cp:coreProperties>
</file>